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  <p:sldMasterId id="2147483768" r:id="rId2"/>
  </p:sldMasterIdLst>
  <p:sldIdLst>
    <p:sldId id="256" r:id="rId3"/>
    <p:sldId id="264" r:id="rId4"/>
    <p:sldId id="266" r:id="rId5"/>
    <p:sldId id="272" r:id="rId6"/>
    <p:sldId id="259" r:id="rId7"/>
    <p:sldId id="274" r:id="rId8"/>
    <p:sldId id="260" r:id="rId9"/>
    <p:sldId id="261" r:id="rId10"/>
    <p:sldId id="263" r:id="rId11"/>
    <p:sldId id="273" r:id="rId12"/>
    <p:sldId id="267" r:id="rId13"/>
    <p:sldId id="275" r:id="rId14"/>
    <p:sldId id="268" r:id="rId15"/>
    <p:sldId id="269" r:id="rId16"/>
    <p:sldId id="270" r:id="rId17"/>
    <p:sldId id="281" r:id="rId18"/>
    <p:sldId id="276" r:id="rId19"/>
    <p:sldId id="277" r:id="rId20"/>
    <p:sldId id="278" r:id="rId21"/>
    <p:sldId id="279" r:id="rId22"/>
    <p:sldId id="280" r:id="rId23"/>
    <p:sldId id="287" r:id="rId24"/>
    <p:sldId id="282" r:id="rId25"/>
    <p:sldId id="283" r:id="rId26"/>
    <p:sldId id="284" r:id="rId27"/>
    <p:sldId id="285" r:id="rId28"/>
    <p:sldId id="286" r:id="rId29"/>
    <p:sldId id="293" r:id="rId30"/>
    <p:sldId id="288" r:id="rId31"/>
    <p:sldId id="289" r:id="rId32"/>
    <p:sldId id="290" r:id="rId33"/>
    <p:sldId id="291" r:id="rId34"/>
    <p:sldId id="292" r:id="rId35"/>
    <p:sldId id="304" r:id="rId36"/>
    <p:sldId id="294" r:id="rId37"/>
    <p:sldId id="308" r:id="rId38"/>
    <p:sldId id="296" r:id="rId39"/>
    <p:sldId id="297" r:id="rId40"/>
    <p:sldId id="306" r:id="rId41"/>
    <p:sldId id="298" r:id="rId42"/>
    <p:sldId id="305" r:id="rId43"/>
    <p:sldId id="299" r:id="rId44"/>
    <p:sldId id="309" r:id="rId45"/>
    <p:sldId id="301" r:id="rId46"/>
    <p:sldId id="307" r:id="rId47"/>
    <p:sldId id="310" r:id="rId48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zione predefinita" id="{AC7A8F86-BEED-467B-B618-7C572881A3F1}">
          <p14:sldIdLst>
            <p14:sldId id="256"/>
          </p14:sldIdLst>
        </p14:section>
        <p14:section name="Sezione senza titolo" id="{60E9ECA2-AB71-4156-8B3A-6E0630588E47}">
          <p14:sldIdLst>
            <p14:sldId id="264"/>
            <p14:sldId id="266"/>
            <p14:sldId id="272"/>
            <p14:sldId id="259"/>
            <p14:sldId id="274"/>
            <p14:sldId id="260"/>
            <p14:sldId id="261"/>
            <p14:sldId id="263"/>
            <p14:sldId id="273"/>
            <p14:sldId id="267"/>
            <p14:sldId id="275"/>
            <p14:sldId id="268"/>
            <p14:sldId id="269"/>
            <p14:sldId id="270"/>
            <p14:sldId id="281"/>
            <p14:sldId id="276"/>
            <p14:sldId id="277"/>
            <p14:sldId id="278"/>
            <p14:sldId id="279"/>
            <p14:sldId id="280"/>
            <p14:sldId id="287"/>
            <p14:sldId id="282"/>
            <p14:sldId id="283"/>
            <p14:sldId id="284"/>
            <p14:sldId id="285"/>
            <p14:sldId id="286"/>
            <p14:sldId id="293"/>
            <p14:sldId id="288"/>
            <p14:sldId id="289"/>
            <p14:sldId id="290"/>
            <p14:sldId id="291"/>
            <p14:sldId id="292"/>
            <p14:sldId id="304"/>
            <p14:sldId id="294"/>
            <p14:sldId id="308"/>
            <p14:sldId id="296"/>
            <p14:sldId id="297"/>
            <p14:sldId id="306"/>
            <p14:sldId id="298"/>
            <p14:sldId id="305"/>
            <p14:sldId id="299"/>
            <p14:sldId id="309"/>
            <p14:sldId id="301"/>
            <p14:sldId id="307"/>
            <p14:sldId id="31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1515"/>
    <a:srgbClr val="220000"/>
    <a:srgbClr val="760000"/>
    <a:srgbClr val="FFAFAF"/>
    <a:srgbClr val="D00202"/>
    <a:srgbClr val="FFD1D1"/>
    <a:srgbClr val="FD4646"/>
    <a:srgbClr val="FF3232"/>
    <a:srgbClr val="FF2828"/>
    <a:srgbClr val="F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580" autoAdjust="0"/>
  </p:normalViewPr>
  <p:slideViewPr>
    <p:cSldViewPr>
      <p:cViewPr varScale="1">
        <p:scale>
          <a:sx n="71" d="100"/>
          <a:sy n="71" d="100"/>
        </p:scale>
        <p:origin x="-135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igura a mano libera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igura a mano libera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olo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7" name="Sottotitolo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30" name="Segnaposto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19" name="Segnaposto piè di pagina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27" name="Segnaposto numero diapositiva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igura a mano libera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igura a mano libera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8" name="Segnaposto numero diapositiva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9" name="Segnaposto piè di pagina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783907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73750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86295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344884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194563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868882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487604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72904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08097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191571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89595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igura a mano libera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igura a mano libera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egnaposto titolo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0" name="Segnaposto testo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0" name="Segnaposto data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22" name="Segnaposto piè di pagina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18" name="Segnaposto numero diapositiva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9D355-16BD-4E45-BD9A-5EA878CF7CBD}" type="datetimeFigureOut">
              <a:rPr lang="it-IT" smtClean="0"/>
              <a:t>18/02/2021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4306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220000"/>
            </a:gs>
            <a:gs pos="30000">
              <a:srgbClr val="D00202"/>
            </a:gs>
            <a:gs pos="100000">
              <a:srgbClr val="FF3232"/>
            </a:gs>
          </a:gsLst>
          <a:lin ang="13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95536" y="836712"/>
            <a:ext cx="6480048" cy="2301240"/>
          </a:xfrm>
        </p:spPr>
        <p:txBody>
          <a:bodyPr>
            <a:normAutofit/>
          </a:bodyPr>
          <a:lstStyle/>
          <a:p>
            <a:pPr algn="l"/>
            <a:r>
              <a:rPr lang="it-IT" sz="7200" dirty="0" smtClean="0">
                <a:ln w="5000" cmpd="sng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Century Gothic" panose="020B0502020202020204" pitchFamily="34" charset="0"/>
              </a:rPr>
              <a:t>Il filo </a:t>
            </a:r>
            <a:r>
              <a:rPr lang="it-IT" sz="7200" dirty="0" smtClean="0">
                <a:ln w="5000" cmpd="sng">
                  <a:solidFill>
                    <a:schemeClr val="bg1"/>
                  </a:solidFill>
                  <a:prstDash val="solid"/>
                </a:ln>
                <a:solidFill>
                  <a:srgbClr val="FF1515"/>
                </a:solidFill>
                <a:latin typeface="Century Gothic" panose="020B0502020202020204" pitchFamily="34" charset="0"/>
              </a:rPr>
              <a:t>rosso</a:t>
            </a:r>
            <a:r>
              <a:rPr lang="it-IT" sz="7200" dirty="0" smtClean="0">
                <a:ln w="5000" cmpd="sng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Century Gothic" panose="020B0502020202020204" pitchFamily="34" charset="0"/>
              </a:rPr>
              <a:t> dell’amore</a:t>
            </a:r>
            <a:endParaRPr lang="it-IT" sz="7200" dirty="0">
              <a:ln w="5000" cmpd="sng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27" name="Picture 3" descr="C:\Users\claud\Desktop\Logo UFFICIO CATECHISTICO VV B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373216"/>
            <a:ext cx="2052409" cy="152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olo 1"/>
          <p:cNvSpPr txBox="1">
            <a:spLocks/>
          </p:cNvSpPr>
          <p:nvPr/>
        </p:nvSpPr>
        <p:spPr>
          <a:xfrm>
            <a:off x="494529" y="3360008"/>
            <a:ext cx="6480048" cy="2301240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lang="en-US" sz="4600" b="1" kern="1200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3200" cap="none" dirty="0" smtClean="0">
                <a:ln w="5000" cmpd="sng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Century Gothic" panose="020B0502020202020204" pitchFamily="34" charset="0"/>
              </a:rPr>
              <a:t>via Crucis per i ragazzi</a:t>
            </a:r>
            <a:endParaRPr lang="it-IT" sz="3200" cap="none" dirty="0">
              <a:ln w="5000" cmpd="sng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41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CANTO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INIZIALE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-7139" y="764704"/>
            <a:ext cx="9151139" cy="6093296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it-IT" sz="3200" dirty="0" smtClean="0">
                <a:latin typeface="Century Gothic" panose="020B0502020202020204" pitchFamily="34" charset="0"/>
              </a:rPr>
              <a:t>Io </a:t>
            </a:r>
            <a:r>
              <a:rPr lang="it-IT" sz="3200" dirty="0">
                <a:latin typeface="Century Gothic" panose="020B0502020202020204" pitchFamily="34" charset="0"/>
              </a:rPr>
              <a:t>lo so, Signore, che tu mi sei vicino,</a:t>
            </a:r>
          </a:p>
          <a:p>
            <a:pPr algn="ctr"/>
            <a:r>
              <a:rPr lang="it-IT" sz="3200" dirty="0">
                <a:latin typeface="Century Gothic" panose="020B0502020202020204" pitchFamily="34" charset="0"/>
              </a:rPr>
              <a:t>luce alla mia mente, guida al mio cammino,</a:t>
            </a:r>
          </a:p>
          <a:p>
            <a:pPr algn="ctr"/>
            <a:r>
              <a:rPr lang="it-IT" sz="3200" dirty="0">
                <a:latin typeface="Century Gothic" panose="020B0502020202020204" pitchFamily="34" charset="0"/>
              </a:rPr>
              <a:t>mano che sorregge, sguardo che perdona,</a:t>
            </a:r>
          </a:p>
          <a:p>
            <a:pPr algn="ctr"/>
            <a:r>
              <a:rPr lang="it-IT" sz="3200" dirty="0">
                <a:latin typeface="Century Gothic" panose="020B0502020202020204" pitchFamily="34" charset="0"/>
              </a:rPr>
              <a:t>e non mi sembra vero che tu esista così.</a:t>
            </a:r>
          </a:p>
          <a:p>
            <a:pPr algn="ctr"/>
            <a:endParaRPr lang="it-IT" sz="3200" dirty="0">
              <a:latin typeface="Century Gothic" panose="020B0502020202020204" pitchFamily="34" charset="0"/>
            </a:endParaRPr>
          </a:p>
          <a:p>
            <a:pPr algn="ctr"/>
            <a:r>
              <a:rPr lang="it-IT" sz="3200" dirty="0">
                <a:latin typeface="Century Gothic" panose="020B0502020202020204" pitchFamily="34" charset="0"/>
              </a:rPr>
              <a:t>Dove nasce amore Tu sei la sorgente,</a:t>
            </a:r>
          </a:p>
          <a:p>
            <a:pPr algn="ctr"/>
            <a:r>
              <a:rPr lang="it-IT" sz="3200" dirty="0">
                <a:latin typeface="Century Gothic" panose="020B0502020202020204" pitchFamily="34" charset="0"/>
              </a:rPr>
              <a:t>dove c'è una croce Tu sei la speranza,</a:t>
            </a:r>
          </a:p>
          <a:p>
            <a:pPr algn="ctr"/>
            <a:r>
              <a:rPr lang="it-IT" sz="3200" dirty="0">
                <a:latin typeface="Century Gothic" panose="020B0502020202020204" pitchFamily="34" charset="0"/>
              </a:rPr>
              <a:t>dove il tempo ha fine Tu sei vita eterna:</a:t>
            </a:r>
          </a:p>
          <a:p>
            <a:pPr algn="ctr"/>
            <a:r>
              <a:rPr lang="it-IT" sz="3200" dirty="0">
                <a:latin typeface="Century Gothic" panose="020B0502020202020204" pitchFamily="34" charset="0"/>
              </a:rPr>
              <a:t>e so che posso sempre contare su di Te</a:t>
            </a:r>
            <a:r>
              <a:rPr lang="it-IT" sz="3200" dirty="0" smtClean="0">
                <a:latin typeface="Century Gothic" panose="020B050202020202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106469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>
            <a:spLocks/>
          </p:cNvSpPr>
          <p:nvPr/>
        </p:nvSpPr>
        <p:spPr>
          <a:xfrm>
            <a:off x="-7139" y="0"/>
            <a:ext cx="9151139" cy="685800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it-IT" sz="3200" b="1" dirty="0">
                <a:latin typeface="Century Gothic" panose="020B0502020202020204" pitchFamily="34" charset="0"/>
              </a:rPr>
              <a:t>E accoglierò la vita come un dono ,</a:t>
            </a:r>
          </a:p>
          <a:p>
            <a:pPr algn="ctr"/>
            <a:r>
              <a:rPr lang="it-IT" sz="3200" b="1" dirty="0">
                <a:latin typeface="Century Gothic" panose="020B0502020202020204" pitchFamily="34" charset="0"/>
              </a:rPr>
              <a:t>e avrò coraggio di morire anch’io,</a:t>
            </a:r>
          </a:p>
          <a:p>
            <a:pPr algn="ctr"/>
            <a:r>
              <a:rPr lang="it-IT" sz="3200" b="1" dirty="0">
                <a:latin typeface="Century Gothic" panose="020B0502020202020204" pitchFamily="34" charset="0"/>
              </a:rPr>
              <a:t>e incontro a te verrò col mio fratello</a:t>
            </a:r>
          </a:p>
          <a:p>
            <a:pPr algn="ctr"/>
            <a:r>
              <a:rPr lang="it-IT" sz="3200" b="1" dirty="0">
                <a:latin typeface="Century Gothic" panose="020B0502020202020204" pitchFamily="34" charset="0"/>
              </a:rPr>
              <a:t>che non si sente amato da nessuno.</a:t>
            </a:r>
          </a:p>
          <a:p>
            <a:pPr algn="ctr"/>
            <a:endParaRPr lang="it-IT" sz="1000" b="1" dirty="0" smtClean="0">
              <a:latin typeface="Century Gothic" panose="020B0502020202020204" pitchFamily="34" charset="0"/>
            </a:endParaRPr>
          </a:p>
          <a:p>
            <a:pPr algn="ctr"/>
            <a:r>
              <a:rPr lang="it-IT" sz="3200" b="1" dirty="0" smtClean="0">
                <a:latin typeface="Century Gothic" panose="020B0502020202020204" pitchFamily="34" charset="0"/>
              </a:rPr>
              <a:t>E </a:t>
            </a:r>
            <a:r>
              <a:rPr lang="it-IT" sz="3200" b="1" dirty="0">
                <a:latin typeface="Century Gothic" panose="020B0502020202020204" pitchFamily="34" charset="0"/>
              </a:rPr>
              <a:t>accoglierò la vita come un dono ,</a:t>
            </a:r>
          </a:p>
          <a:p>
            <a:pPr algn="ctr"/>
            <a:r>
              <a:rPr lang="it-IT" sz="3200" b="1" dirty="0">
                <a:latin typeface="Century Gothic" panose="020B0502020202020204" pitchFamily="34" charset="0"/>
              </a:rPr>
              <a:t>e avrò coraggio di morire anch’io,</a:t>
            </a:r>
          </a:p>
          <a:p>
            <a:pPr algn="ctr"/>
            <a:r>
              <a:rPr lang="it-IT" sz="3200" b="1" dirty="0">
                <a:latin typeface="Century Gothic" panose="020B0502020202020204" pitchFamily="34" charset="0"/>
              </a:rPr>
              <a:t>e incontro a te verrò col mio fratello</a:t>
            </a:r>
          </a:p>
          <a:p>
            <a:pPr algn="ctr"/>
            <a:r>
              <a:rPr lang="it-IT" sz="3200" b="1" dirty="0">
                <a:latin typeface="Century Gothic" panose="020B0502020202020204" pitchFamily="34" charset="0"/>
              </a:rPr>
              <a:t>che non si sente amato da </a:t>
            </a:r>
            <a:r>
              <a:rPr lang="it-IT" sz="3200" b="1" dirty="0" smtClean="0">
                <a:latin typeface="Century Gothic" panose="020B0502020202020204" pitchFamily="34" charset="0"/>
              </a:rPr>
              <a:t>nessuno.</a:t>
            </a:r>
            <a:endParaRPr lang="it-IT" sz="32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355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220000"/>
            </a:gs>
            <a:gs pos="30000">
              <a:srgbClr val="D00202"/>
            </a:gs>
            <a:gs pos="100000">
              <a:srgbClr val="FF3232"/>
            </a:gs>
          </a:gsLst>
          <a:lin ang="13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>
          <a:xfrm>
            <a:off x="0" y="0"/>
            <a:ext cx="91440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it-IT" sz="4000" b="1" dirty="0" smtClean="0">
                <a:ln w="5000" cmpd="sng">
                  <a:solidFill>
                    <a:schemeClr val="bg1"/>
                  </a:solidFill>
                  <a:prstDash val="solid"/>
                </a:ln>
                <a:solidFill>
                  <a:srgbClr val="FF1515"/>
                </a:solidFill>
                <a:latin typeface="Century Gothic" panose="020B0502020202020204" pitchFamily="34" charset="0"/>
              </a:rPr>
              <a:t>ROSSO ABBRACCIO</a:t>
            </a:r>
            <a:endParaRPr lang="it-IT" sz="4000" b="1" spc="300" dirty="0" smtClean="0">
              <a:ln w="6350" cap="sq">
                <a:solidFill>
                  <a:schemeClr val="tx1"/>
                </a:solidFill>
                <a:round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GESÙ PRENDE LA CROCE</a:t>
            </a:r>
          </a:p>
        </p:txBody>
      </p:sp>
      <p:pic>
        <p:nvPicPr>
          <p:cNvPr id="6" name="Picture 3" descr="C:\Users\claud\OneDrive\Via Cruscis\Proposta1_San Paolo 2017\I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82" t="10092" r="10182" b="10092"/>
          <a:stretch/>
        </p:blipFill>
        <p:spPr bwMode="auto">
          <a:xfrm>
            <a:off x="1835419" y="1484784"/>
            <a:ext cx="5361169" cy="537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Connettore 1 6"/>
          <p:cNvCxnSpPr/>
          <p:nvPr/>
        </p:nvCxnSpPr>
        <p:spPr>
          <a:xfrm>
            <a:off x="3491880" y="1268760"/>
            <a:ext cx="2160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6178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3419872" y="1"/>
            <a:ext cx="5724128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LA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PAROLA</a:t>
            </a:r>
          </a:p>
          <a:p>
            <a:r>
              <a:rPr lang="it-IT" sz="24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DAL VANGELO DI LUCA</a:t>
            </a:r>
            <a:endParaRPr lang="it-IT" sz="2400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pic>
        <p:nvPicPr>
          <p:cNvPr id="1027" name="Picture 3" descr="C:\Users\claud\OneDrive\Via Cruscis\Proposta1_San Paolo 2017\I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82" t="10092" r="10182" b="10092"/>
          <a:stretch/>
        </p:blipFill>
        <p:spPr bwMode="auto">
          <a:xfrm>
            <a:off x="-3121" y="1369594"/>
            <a:ext cx="3419872" cy="3427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olo 1"/>
          <p:cNvSpPr txBox="1">
            <a:spLocks/>
          </p:cNvSpPr>
          <p:nvPr/>
        </p:nvSpPr>
        <p:spPr>
          <a:xfrm>
            <a:off x="3416626" y="836712"/>
            <a:ext cx="5727374" cy="52565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Poi, a tutti, Gesù diceva: “Se qualcuno vuole venire dietro a me, rinneghi se stesso, prenda la sua croce ogni giorno e mi segua. Chi vuole salvare la propria vita, la perderà, ma chi perderà la propria vita per causa mia, la salverà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”.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63440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IL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GESTO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1"/>
            <a:ext cx="9144000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endParaRPr lang="it-IT" sz="3200" spc="-150" dirty="0" smtClean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8651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LA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PREGHIERA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1"/>
            <a:ext cx="9144000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endParaRPr lang="it-IT" sz="3200" spc="-150" dirty="0" smtClean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endParaRPr lang="it-IT" sz="3200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Signore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Gesù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ecco la tua croce davanti a noi.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Ci fa paura questo tipo di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legno: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severo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ed esigente.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Ci fa venire in mente la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sofferenza,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e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noi vorremmo evitarla.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Ci fa venire in mente che la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vita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non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è tutta facile, 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e noi vorremmo respingere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lontano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gli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ostacoli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.</a:t>
            </a:r>
            <a:endParaRPr lang="it-IT" sz="3200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9649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it-IT" sz="3600" b="1" spc="300" dirty="0" smtClean="0">
              <a:solidFill>
                <a:srgbClr val="FF0000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Aiutaci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ad accogliere ed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abbracciare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la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Tua croce. 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Perché lì, su quel legno,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tu ci hai dato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appuntamento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e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continui a darci il tuo </a:t>
            </a:r>
            <a:r>
              <a:rPr lang="it-IT" sz="3200" spc="-150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rosso abbraccio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,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con le braccia sempre spalancate.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Amen. 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40864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IL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CANTO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1"/>
            <a:ext cx="9144000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Niente ti turbi, niente ti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spaventi: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chi </a:t>
            </a: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ha Dio niente gli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manca!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Niente ti turbi, niente ti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spaventi: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solo </a:t>
            </a: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Dio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basta!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08819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220000"/>
            </a:gs>
            <a:gs pos="30000">
              <a:srgbClr val="D00202"/>
            </a:gs>
            <a:gs pos="100000">
              <a:srgbClr val="FF3232"/>
            </a:gs>
          </a:gsLst>
          <a:lin ang="13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>
          <a:xfrm>
            <a:off x="0" y="0"/>
            <a:ext cx="91440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it-IT" sz="4000" b="1" dirty="0" smtClean="0">
                <a:ln w="5000" cmpd="sng">
                  <a:solidFill>
                    <a:schemeClr val="bg1"/>
                  </a:solidFill>
                  <a:prstDash val="solid"/>
                </a:ln>
                <a:solidFill>
                  <a:srgbClr val="FF1515"/>
                </a:solidFill>
                <a:latin typeface="Century Gothic" panose="020B0502020202020204" pitchFamily="34" charset="0"/>
              </a:rPr>
              <a:t>ROSSO AMORE</a:t>
            </a:r>
            <a:endParaRPr lang="it-IT" sz="4000" b="1" spc="300" dirty="0" smtClean="0">
              <a:ln w="6350" cap="sq">
                <a:solidFill>
                  <a:schemeClr val="tx1"/>
                </a:solidFill>
                <a:round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GESÙ INCONTRA MARIA, SUA MADRE</a:t>
            </a:r>
          </a:p>
        </p:txBody>
      </p:sp>
      <p:cxnSp>
        <p:nvCxnSpPr>
          <p:cNvPr id="7" name="Connettore 1 6"/>
          <p:cNvCxnSpPr/>
          <p:nvPr/>
        </p:nvCxnSpPr>
        <p:spPr>
          <a:xfrm>
            <a:off x="3491880" y="1268760"/>
            <a:ext cx="2160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C:\Users\claud\OneDrive\Via Cruscis\Proposta1_San Paolo 2017\IV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17" t="11388" r="10229" b="10184"/>
          <a:stretch/>
        </p:blipFill>
        <p:spPr bwMode="auto">
          <a:xfrm>
            <a:off x="1875489" y="1613647"/>
            <a:ext cx="5360807" cy="5271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5778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3419872" y="1"/>
            <a:ext cx="5724128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LA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PAROLA</a:t>
            </a:r>
          </a:p>
          <a:p>
            <a:r>
              <a:rPr lang="it-IT" sz="24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DAL LIBRO DEL SIRACIDE</a:t>
            </a:r>
            <a:endParaRPr lang="it-IT" sz="2400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3416626" y="1368326"/>
            <a:ext cx="5727374" cy="53730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Chi onora il padre espia i peccati , chi onora sua madre è come chi accumula tesori. Chi onora il padre avrà gioia dai propri figli e sarà esaudito nel giorno della sua preghiera. Chi glorifica il padre vivrà a lungo, chi obbedisce al Signore darà consolazione alla madre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pic>
        <p:nvPicPr>
          <p:cNvPr id="6" name="Picture 2" descr="C:\Users\claud\OneDrive\Via Cruscis\Proposta1_San Paolo 2017\IV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17" t="9878" r="10229" b="10184"/>
          <a:stretch/>
        </p:blipFill>
        <p:spPr bwMode="auto">
          <a:xfrm>
            <a:off x="-7139" y="1368326"/>
            <a:ext cx="3416625" cy="3424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878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IL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GESTO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1"/>
            <a:ext cx="9144000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endParaRPr lang="it-IT" sz="3200" spc="-150" dirty="0" smtClean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31416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LA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PREGHIERA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1"/>
            <a:ext cx="9144000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endParaRPr lang="it-IT" sz="3200" spc="-150" dirty="0" smtClean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Signore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Gesù,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anche tu hai avuto una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mamma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che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ti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accudiva,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alla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quale hai voluto bene.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Una mamma alla quale hai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obbedito,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da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ragazzo e da adolescente.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L’hai incontrata anche quel venerdì santo, mentre andavi alla morte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.</a:t>
            </a:r>
            <a:endParaRPr lang="it-IT" sz="3200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017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it-IT" sz="3600" b="1" spc="300" dirty="0" smtClean="0">
              <a:solidFill>
                <a:srgbClr val="FF0000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Vorremmo imparare da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Maria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a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mettere ai tuoi piedi della croce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il nostro </a:t>
            </a:r>
            <a:r>
              <a:rPr lang="it-IT" sz="3200" spc="-150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rosso amore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, il nostro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bene,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perché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siamo dalla tua parte.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Maria, Madre di Gesù e Madre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nostra,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prega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per noi.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Amen.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8458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IL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CANTO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1"/>
            <a:ext cx="9144000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Niente ti turbi, niente ti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spaventi: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chi </a:t>
            </a: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ha Dio niente gli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manca!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Niente ti turbi, niente ti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spaventi: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solo </a:t>
            </a: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Dio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basta!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358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220000"/>
            </a:gs>
            <a:gs pos="30000">
              <a:srgbClr val="D00202"/>
            </a:gs>
            <a:gs pos="100000">
              <a:srgbClr val="FF3232"/>
            </a:gs>
          </a:gsLst>
          <a:lin ang="13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>
          <a:xfrm>
            <a:off x="0" y="0"/>
            <a:ext cx="91440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it-IT" sz="4000" b="1" dirty="0" smtClean="0">
                <a:ln w="5000" cmpd="sng">
                  <a:solidFill>
                    <a:schemeClr val="bg1"/>
                  </a:solidFill>
                  <a:prstDash val="solid"/>
                </a:ln>
                <a:solidFill>
                  <a:srgbClr val="FF1515"/>
                </a:solidFill>
                <a:latin typeface="Century Gothic" panose="020B0502020202020204" pitchFamily="34" charset="0"/>
              </a:rPr>
              <a:t>ROSSO SOCCORSO</a:t>
            </a:r>
            <a:endParaRPr lang="it-IT" sz="4000" b="1" spc="300" dirty="0" smtClean="0">
              <a:ln w="6350" cap="sq">
                <a:solidFill>
                  <a:schemeClr val="tx1"/>
                </a:solidFill>
                <a:round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GESÙ È AIUTATO DA SIMONE</a:t>
            </a:r>
          </a:p>
        </p:txBody>
      </p:sp>
      <p:cxnSp>
        <p:nvCxnSpPr>
          <p:cNvPr id="7" name="Connettore 1 6"/>
          <p:cNvCxnSpPr/>
          <p:nvPr/>
        </p:nvCxnSpPr>
        <p:spPr>
          <a:xfrm>
            <a:off x="3491880" y="1268760"/>
            <a:ext cx="2160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Users\claud\OneDrive\Via Cruscis\Proposta1_San Paolo 2017\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676" y="1524764"/>
            <a:ext cx="5360620" cy="5360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3368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3419872" y="1"/>
            <a:ext cx="5724128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LA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PAROLA</a:t>
            </a:r>
          </a:p>
          <a:p>
            <a:r>
              <a:rPr lang="it-IT" sz="24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DAL VANGELO DI MARCO</a:t>
            </a:r>
            <a:endParaRPr lang="it-IT" sz="2400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3416626" y="1368326"/>
            <a:ext cx="5727374" cy="54896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D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opo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essersi fatti beffe di Gesù, lo spogliarono della porpora e gli fecero indossare le sue vesti, poi lo condussero fuori per crocifiggerlo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.</a:t>
            </a:r>
          </a:p>
          <a:p>
            <a:pPr algn="just"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Costrinsero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a portare la sua croce un tale che passava, un certo Simone di Cirene, che veniva dalla campagna, padre di Alessandro e di Rufo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pic>
        <p:nvPicPr>
          <p:cNvPr id="7" name="Picture 2" descr="C:\Users\claud\OneDrive\Via Cruscis\Proposta1_San Paolo 2017\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56" y="1412776"/>
            <a:ext cx="3416625" cy="341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5645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IL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GESTO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1"/>
            <a:ext cx="9144000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endParaRPr lang="it-IT" sz="3200" spc="-150" dirty="0" smtClean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08761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LA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PREGHIERA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1"/>
            <a:ext cx="9144000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endParaRPr lang="it-IT" sz="3200" spc="-150" dirty="0" smtClean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endParaRPr lang="it-IT" sz="3200" spc="-150" dirty="0" smtClean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Signore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Gesù,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vicino a noi tanti ci chiedono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aiuto: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un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compagno di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classe,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uno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straniero in difficoltà,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una persona sola o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timida,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qualche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malato che non ce la fa.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Aiutaci a non chiudere il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cuore,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ma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a donare il nostro </a:t>
            </a:r>
            <a:r>
              <a:rPr lang="it-IT" sz="3200" spc="-150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rosso soccorso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,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come ha fatto con te Simone il Cireneo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.</a:t>
            </a:r>
            <a:endParaRPr lang="it-IT" sz="3200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54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it-IT" sz="3600" b="1" spc="300" dirty="0" smtClean="0">
              <a:solidFill>
                <a:srgbClr val="FF0000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E se possiamo fare qualcosa solo a distanza,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aiutaci a dire con il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cuore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tutto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il nostro sostegno agli altri.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Fa’ che non ci chiudiamo in noi stessi. Mai!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Amen. 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4349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IL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CANTO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1"/>
            <a:ext cx="9144000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Niente ti turbi, niente ti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spaventi: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chi </a:t>
            </a: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ha Dio niente gli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manca!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Niente ti turbi, niente ti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spaventi: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solo </a:t>
            </a: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Dio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basta!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31596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220000"/>
            </a:gs>
            <a:gs pos="30000">
              <a:srgbClr val="D00202"/>
            </a:gs>
            <a:gs pos="100000">
              <a:srgbClr val="FF3232"/>
            </a:gs>
          </a:gsLst>
          <a:lin ang="13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>
          <a:xfrm>
            <a:off x="0" y="0"/>
            <a:ext cx="91440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it-IT" sz="4000" b="1" dirty="0" smtClean="0">
                <a:ln w="5000" cmpd="sng">
                  <a:solidFill>
                    <a:schemeClr val="bg1"/>
                  </a:solidFill>
                  <a:prstDash val="solid"/>
                </a:ln>
                <a:solidFill>
                  <a:srgbClr val="FF1515"/>
                </a:solidFill>
                <a:latin typeface="Century Gothic" panose="020B0502020202020204" pitchFamily="34" charset="0"/>
              </a:rPr>
              <a:t>ROSSO SANGUE</a:t>
            </a:r>
            <a:endParaRPr lang="it-IT" sz="4000" b="1" spc="300" dirty="0" smtClean="0">
              <a:ln w="6350" cap="sq">
                <a:solidFill>
                  <a:schemeClr val="tx1"/>
                </a:solidFill>
                <a:round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GESÙ CADE SOTTO IL PESO DELLA CROCE</a:t>
            </a:r>
          </a:p>
        </p:txBody>
      </p:sp>
      <p:cxnSp>
        <p:nvCxnSpPr>
          <p:cNvPr id="7" name="Connettore 1 6"/>
          <p:cNvCxnSpPr/>
          <p:nvPr/>
        </p:nvCxnSpPr>
        <p:spPr>
          <a:xfrm>
            <a:off x="3491880" y="1268760"/>
            <a:ext cx="2160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C:\Users\claud\OneDrive\Via Cruscis\Proposta1_San Paolo 2017\I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7" t="9974" r="10668" b="10330"/>
          <a:stretch/>
        </p:blipFill>
        <p:spPr bwMode="auto">
          <a:xfrm>
            <a:off x="1979712" y="1524764"/>
            <a:ext cx="5294031" cy="5360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8129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3419872" y="1"/>
            <a:ext cx="5724128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LA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PAROLA</a:t>
            </a:r>
          </a:p>
          <a:p>
            <a:r>
              <a:rPr lang="it-IT" sz="24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DAL LIBRO DEL PROFETA ISAIA</a:t>
            </a:r>
            <a:endParaRPr lang="it-IT" sz="2400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3416626" y="1368326"/>
            <a:ext cx="5727374" cy="548967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Maltrattato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, si lasciò umiliare e non aprì la sua bocca; era come agnello condotto al macello, come pecora muta di fronte ai suoi tosatori, e non aprì la sua bocca. Dopo il suo intimo tormento vedrà la luce e si sazierà della sua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conoscenza.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pic>
        <p:nvPicPr>
          <p:cNvPr id="7" name="Picture 2" descr="C:\Users\claud\OneDrive\Via Cruscis\Proposta1_San Paolo 2017\I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7" t="9974" r="10668" b="10330"/>
          <a:stretch/>
        </p:blipFill>
        <p:spPr bwMode="auto">
          <a:xfrm>
            <a:off x="-7139" y="1412776"/>
            <a:ext cx="3416625" cy="345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548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IL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GESTO</a:t>
            </a:r>
          </a:p>
          <a:p>
            <a:endParaRPr lang="it-IT" sz="3600" b="1" spc="300" dirty="0">
              <a:solidFill>
                <a:srgbClr val="FF0000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r>
              <a:rPr lang="it-IT" sz="36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O Gesù, rialzami</a:t>
            </a:r>
            <a:r>
              <a:rPr lang="it-IT" sz="36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!</a:t>
            </a:r>
          </a:p>
          <a:p>
            <a:endParaRPr lang="it-IT" sz="3600" b="1" spc="300" dirty="0" smtClean="0">
              <a:solidFill>
                <a:srgbClr val="FF0000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1"/>
            <a:ext cx="9144000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endParaRPr lang="it-IT" sz="3200" spc="-150" dirty="0" smtClean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83204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LA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PREGHIERA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1"/>
            <a:ext cx="9144000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endParaRPr lang="it-IT" sz="3200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endParaRPr lang="it-IT" sz="3200" spc="-150" dirty="0" smtClean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Signore Gesù, rialzaci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!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Tu sei caduto sotto il peso della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croce,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e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poi ti sei rialzato.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Le tue ginocchia si sono sporcate di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rosso.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Rosso </a:t>
            </a:r>
            <a:r>
              <a:rPr lang="it-IT" sz="3200" spc="-150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sangue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!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Rialza anche noi dopo ogni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caduta,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dopo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ogni fallimento.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Rialza anche noi dopo ogni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sbaglio,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dopo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ogni peccato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.</a:t>
            </a:r>
            <a:endParaRPr lang="it-IT" sz="3200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183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it-IT" sz="3600" b="1" spc="300" dirty="0" smtClean="0">
              <a:solidFill>
                <a:srgbClr val="FF0000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Rialza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l’umanità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che in questo tempo di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pandemia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sta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soffrendo.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Fa’ che possiamo alzarci in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piedi,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con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tutta la nostra vita.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E correrti incontro!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Amen. 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8868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IL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CANTO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1"/>
            <a:ext cx="9144000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Niente ti turbi, niente ti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spaventi: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chi </a:t>
            </a: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ha Dio niente gli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manca!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Niente ti turbi, niente ti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spaventi: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solo </a:t>
            </a: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Dio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basta!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98757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220000"/>
            </a:gs>
            <a:gs pos="30000">
              <a:srgbClr val="D00202"/>
            </a:gs>
            <a:gs pos="100000">
              <a:srgbClr val="FF3232"/>
            </a:gs>
          </a:gsLst>
          <a:lin ang="13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>
          <a:xfrm>
            <a:off x="0" y="0"/>
            <a:ext cx="91440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it-IT" sz="4000" b="1" dirty="0" smtClean="0">
                <a:ln w="5000" cmpd="sng">
                  <a:solidFill>
                    <a:schemeClr val="bg1"/>
                  </a:solidFill>
                  <a:prstDash val="solid"/>
                </a:ln>
                <a:solidFill>
                  <a:srgbClr val="FF1515"/>
                </a:solidFill>
                <a:latin typeface="Century Gothic" panose="020B0502020202020204" pitchFamily="34" charset="0"/>
              </a:rPr>
              <a:t>ROSSO TATUAGGIO</a:t>
            </a:r>
            <a:endParaRPr lang="it-IT" sz="4000" b="1" spc="300" dirty="0" smtClean="0">
              <a:ln w="6350" cap="sq">
                <a:solidFill>
                  <a:schemeClr val="tx1"/>
                </a:solidFill>
                <a:round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UNA DONNA ASCIUGA IL VOLTO DI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GESÙ </a:t>
            </a:r>
            <a:endParaRPr lang="it-IT" sz="3200" spc="-150" dirty="0" smtClean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cxnSp>
        <p:nvCxnSpPr>
          <p:cNvPr id="7" name="Connettore 1 6"/>
          <p:cNvCxnSpPr/>
          <p:nvPr/>
        </p:nvCxnSpPr>
        <p:spPr>
          <a:xfrm>
            <a:off x="3491880" y="1268760"/>
            <a:ext cx="2160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 descr="C:\Users\claud\OneDrive\Via Cruscis\Proposta1_San Paolo 2017\V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9" t="10574" r="10326" b="10651"/>
          <a:stretch/>
        </p:blipFill>
        <p:spPr bwMode="auto">
          <a:xfrm>
            <a:off x="1977552" y="1636606"/>
            <a:ext cx="5294030" cy="5248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8723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3419872" y="1"/>
            <a:ext cx="5724128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LA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PAROLA</a:t>
            </a:r>
          </a:p>
          <a:p>
            <a:r>
              <a:rPr lang="it-IT" sz="24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DAL SALMO 27</a:t>
            </a:r>
            <a:endParaRPr lang="it-IT" sz="2400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3416626" y="1368326"/>
            <a:ext cx="5727374" cy="548967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14000"/>
              </a:lnSpc>
            </a:pPr>
            <a:r>
              <a:rPr lang="it-IT" sz="30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Ascolta, Signore, la mia voce. </a:t>
            </a:r>
          </a:p>
          <a:p>
            <a:pPr algn="just">
              <a:lnSpc>
                <a:spcPct val="114000"/>
              </a:lnSpc>
            </a:pPr>
            <a:r>
              <a:rPr lang="it-IT" sz="30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Io grido: abbi pietà di me, rispondimi! </a:t>
            </a:r>
            <a:r>
              <a:rPr lang="it-IT" sz="30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Il </a:t>
            </a:r>
            <a:r>
              <a:rPr lang="it-IT" sz="30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mio cuore ripete il tuo invito</a:t>
            </a:r>
            <a:r>
              <a:rPr lang="it-IT" sz="30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: «</a:t>
            </a:r>
            <a:r>
              <a:rPr lang="it-IT" sz="30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Cercate il mio volto!». </a:t>
            </a:r>
            <a:r>
              <a:rPr lang="it-IT" sz="30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Il </a:t>
            </a:r>
            <a:r>
              <a:rPr lang="it-IT" sz="30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tuo volto, Signore, io cerco. </a:t>
            </a:r>
            <a:r>
              <a:rPr lang="it-IT" sz="30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Non </a:t>
            </a:r>
            <a:r>
              <a:rPr lang="it-IT" sz="30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nascondermi il tuo </a:t>
            </a:r>
            <a:r>
              <a:rPr lang="it-IT" sz="3000" spc="-150" dirty="0" err="1" smtClean="0">
                <a:latin typeface="Century Gothic" panose="020B0502020202020204" pitchFamily="34" charset="0"/>
                <a:cs typeface="Calibri" panose="020F0502020204030204" pitchFamily="34" charset="0"/>
              </a:rPr>
              <a:t>volto,non</a:t>
            </a:r>
            <a:r>
              <a:rPr lang="it-IT" sz="30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 </a:t>
            </a:r>
            <a:r>
              <a:rPr lang="it-IT" sz="30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respingere con ira il tuo </a:t>
            </a:r>
            <a:r>
              <a:rPr lang="it-IT" sz="30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servo.</a:t>
            </a:r>
          </a:p>
          <a:p>
            <a:pPr algn="just">
              <a:lnSpc>
                <a:spcPct val="114000"/>
              </a:lnSpc>
            </a:pPr>
            <a:r>
              <a:rPr lang="it-IT" sz="30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Sei </a:t>
            </a:r>
            <a:r>
              <a:rPr lang="it-IT" sz="30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tu il mio aiuto, non </a:t>
            </a:r>
            <a:r>
              <a:rPr lang="it-IT" sz="30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lasciarmi, non </a:t>
            </a:r>
            <a:r>
              <a:rPr lang="it-IT" sz="30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abbandonarmi, Dio della mia salvezza</a:t>
            </a:r>
            <a:r>
              <a:rPr lang="it-IT" sz="30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.</a:t>
            </a:r>
            <a:endParaRPr lang="it-IT" sz="3000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pic>
        <p:nvPicPr>
          <p:cNvPr id="6" name="Picture 2" descr="C:\Users\claud\OneDrive\Via Cruscis\Proposta1_San Paolo 2017\V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9" t="10574" r="10326" b="10651"/>
          <a:stretch/>
        </p:blipFill>
        <p:spPr bwMode="auto">
          <a:xfrm>
            <a:off x="-15396" y="1484784"/>
            <a:ext cx="3432022" cy="340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8672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IL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GESTO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1"/>
            <a:ext cx="9144000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endParaRPr lang="it-IT" sz="3200" spc="-150" dirty="0" smtClean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8170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LA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PREGHIERA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1"/>
            <a:ext cx="9144000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Signore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Gesù,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come quella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donna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che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ha impresso il tuo volto sul lenzuolo,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vorremmo anche noi avere sempre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impresso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il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segno del tuo passaggio in noi, 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per portare ovunque un ricordo del tuo amore. 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Tu ci sei! </a:t>
            </a:r>
          </a:p>
        </p:txBody>
      </p:sp>
    </p:spTree>
    <p:extLst>
      <p:ext uri="{BB962C8B-B14F-4D97-AF65-F5344CB8AC3E}">
        <p14:creationId xmlns:p14="http://schemas.microsoft.com/office/powerpoint/2010/main" val="2914951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it-IT" sz="3600" b="1" spc="300" dirty="0" smtClean="0">
              <a:solidFill>
                <a:srgbClr val="FF0000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C’è un </a:t>
            </a:r>
            <a:r>
              <a:rPr lang="it-IT" sz="3200" spc="-150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tatuaggio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nascosto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ma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vero e indelebile nel cuore di noi,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dal giorno del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Battesimo: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il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tuo nome è scritto e nessuno lo cancellerà!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Aiutaci ancora a cercare il tuo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volto,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e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a portarti dovunque.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Amen.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07762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IL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CANTO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1"/>
            <a:ext cx="9144000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Niente ti turbi, niente ti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spaventi: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chi </a:t>
            </a: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ha Dio niente gli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manca!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Niente ti turbi, niente ti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spaventi: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solo </a:t>
            </a: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Dio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basta!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30021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220000"/>
            </a:gs>
            <a:gs pos="30000">
              <a:srgbClr val="D00202"/>
            </a:gs>
            <a:gs pos="100000">
              <a:srgbClr val="FF3232"/>
            </a:gs>
          </a:gsLst>
          <a:lin ang="13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>
          <a:xfrm>
            <a:off x="0" y="0"/>
            <a:ext cx="91440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it-IT" sz="4000" b="1" dirty="0" smtClean="0">
                <a:ln w="5000" cmpd="sng">
                  <a:solidFill>
                    <a:schemeClr val="bg1"/>
                  </a:solidFill>
                  <a:prstDash val="solid"/>
                </a:ln>
                <a:solidFill>
                  <a:srgbClr val="FF1515"/>
                </a:solidFill>
                <a:latin typeface="Century Gothic" panose="020B0502020202020204" pitchFamily="34" charset="0"/>
              </a:rPr>
              <a:t>ROSSO AMICIZIA</a:t>
            </a:r>
            <a:endParaRPr lang="it-IT" sz="4000" b="1" spc="300" dirty="0" smtClean="0">
              <a:ln w="6350" cap="sq">
                <a:solidFill>
                  <a:schemeClr val="tx1"/>
                </a:solidFill>
                <a:round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GESÙ È CONSOLATO E CONSOLA</a:t>
            </a:r>
          </a:p>
        </p:txBody>
      </p:sp>
      <p:cxnSp>
        <p:nvCxnSpPr>
          <p:cNvPr id="7" name="Connettore 1 6"/>
          <p:cNvCxnSpPr/>
          <p:nvPr/>
        </p:nvCxnSpPr>
        <p:spPr>
          <a:xfrm>
            <a:off x="3491880" y="1268760"/>
            <a:ext cx="2160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 descr="C:\Users\claud\OneDrive\Via Cruscis\Proposta1_San Paolo 2017\VII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92" t="10445" r="10025" b="10100"/>
          <a:stretch/>
        </p:blipFill>
        <p:spPr bwMode="auto">
          <a:xfrm>
            <a:off x="1948750" y="1556792"/>
            <a:ext cx="5322832" cy="5334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6723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3419872" y="1"/>
            <a:ext cx="5724128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LA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PAROLA</a:t>
            </a:r>
          </a:p>
          <a:p>
            <a:r>
              <a:rPr lang="it-IT" sz="24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DAL VANGELO DI LUCA</a:t>
            </a:r>
            <a:endParaRPr lang="it-IT" sz="2400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3416626" y="1368326"/>
            <a:ext cx="5727374" cy="548967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14000"/>
              </a:lnSpc>
            </a:pPr>
            <a:r>
              <a:rPr lang="it-IT" sz="30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Lo seguiva una grande moltitudine di popolo e di donne, che si battevano il petto e facevano lamenti su di lui. Ma Gesù, voltandosi verso di loro, disse: “Figlie di Gerusalemme, non piangete su di me, ma piangete su voi stesse e sui vostri figli</a:t>
            </a:r>
            <a:r>
              <a:rPr lang="it-IT" sz="30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”.</a:t>
            </a:r>
            <a:endParaRPr lang="it-IT" sz="3000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pic>
        <p:nvPicPr>
          <p:cNvPr id="7" name="Picture 2" descr="C:\Users\claud\OneDrive\Via Cruscis\Proposta1_San Paolo 2017\VII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92" t="10445" r="10025" b="10100"/>
          <a:stretch/>
        </p:blipFill>
        <p:spPr bwMode="auto">
          <a:xfrm>
            <a:off x="-15397" y="1509913"/>
            <a:ext cx="3423841" cy="3431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254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IL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GESTO</a:t>
            </a:r>
          </a:p>
          <a:p>
            <a:endParaRPr lang="it-IT" sz="3600" b="1" spc="300" dirty="0">
              <a:solidFill>
                <a:srgbClr val="FF0000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r>
              <a:rPr lang="it-IT" sz="36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Un ragazzo </a:t>
            </a:r>
            <a:r>
              <a:rPr lang="it-IT" sz="36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si avvicina al Cristo in </a:t>
            </a:r>
            <a:r>
              <a:rPr lang="it-IT" sz="36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croce</a:t>
            </a:r>
          </a:p>
          <a:p>
            <a:r>
              <a:rPr lang="it-IT" sz="36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e </a:t>
            </a:r>
            <a:r>
              <a:rPr lang="it-IT" sz="36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lo sfiora, facendogli una </a:t>
            </a:r>
            <a:r>
              <a:rPr lang="it-IT" sz="36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carezza</a:t>
            </a:r>
          </a:p>
          <a:p>
            <a:r>
              <a:rPr lang="it-IT" sz="36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a </a:t>
            </a:r>
            <a:r>
              <a:rPr lang="it-IT" sz="36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nome di tutti.</a:t>
            </a:r>
          </a:p>
          <a:p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Prima di proseguire,</a:t>
            </a:r>
          </a:p>
          <a:p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segue qualche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istante di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silenzio.</a:t>
            </a:r>
            <a:endParaRPr lang="it-IT" sz="3200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1"/>
            <a:ext cx="9144000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endParaRPr lang="it-IT" sz="3200" spc="-150" dirty="0" smtClean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9879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LA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PREGHIERA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1"/>
            <a:ext cx="9144000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Signore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Gesù, ecco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una carezza per te. 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Forse sulla croce hai avuto freddo.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Ma in realtà sei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tu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che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accarezzi la nostra vita e ci dici: 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“Non avere </a:t>
            </a:r>
            <a:r>
              <a:rPr lang="it-IT" sz="3200" spc="-15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paura!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Accanto </a:t>
            </a:r>
            <a:r>
              <a:rPr lang="it-IT" sz="3200" spc="-150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a me trovi sempre un cuore caldo”</a:t>
            </a:r>
          </a:p>
        </p:txBody>
      </p:sp>
    </p:spTree>
    <p:extLst>
      <p:ext uri="{BB962C8B-B14F-4D97-AF65-F5344CB8AC3E}">
        <p14:creationId xmlns:p14="http://schemas.microsoft.com/office/powerpoint/2010/main" val="353334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it-IT" sz="3600" b="1" spc="300" dirty="0" smtClean="0">
              <a:solidFill>
                <a:srgbClr val="FF0000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Signore Gesù, ecco una </a:t>
            </a:r>
            <a:r>
              <a:rPr lang="it-IT" sz="3200" spc="-150" dirty="0">
                <a:solidFill>
                  <a:srgbClr val="22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carezza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per te.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Forse sulla croce ti sei sentito solo e triste.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Ma in realtà sei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tu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che accarezzi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la nostra vita e ci dici: 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 </a:t>
            </a:r>
            <a:r>
              <a:rPr lang="it-IT" sz="3200" spc="-150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“Cambiate vita e abbandonate il </a:t>
            </a:r>
            <a:r>
              <a:rPr lang="it-IT" sz="3200" spc="-15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male,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se volete che la vita sia più bella!”</a:t>
            </a:r>
            <a:endParaRPr lang="it-IT" sz="3200" spc="-150" dirty="0">
              <a:solidFill>
                <a:srgbClr val="FF0000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79946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it-IT" sz="3600" b="1" spc="300" dirty="0" smtClean="0">
              <a:solidFill>
                <a:srgbClr val="FF0000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Signore Gesù,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ecco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una carezza per te.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Forse sulla croce ti sei sentito abbandonato.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Ma in realtà sei 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tu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c</a:t>
            </a: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he accarezzi </a:t>
            </a:r>
            <a:r>
              <a:rPr lang="it-IT" sz="32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la nostra vita e ci dici: </a:t>
            </a:r>
          </a:p>
          <a:p>
            <a:pPr>
              <a:lnSpc>
                <a:spcPct val="114000"/>
              </a:lnSpc>
            </a:pPr>
            <a:r>
              <a:rPr lang="it-IT" sz="3200" spc="-150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 “Fidati della mia voce e </a:t>
            </a:r>
            <a:r>
              <a:rPr lang="it-IT" sz="3200" spc="-15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seguimi!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Ti </a:t>
            </a:r>
            <a:r>
              <a:rPr lang="it-IT" sz="3200" spc="-150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farò mio discepolo per sempre”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18247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IL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CANTO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1"/>
            <a:ext cx="9144000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Niente ti turbi, niente ti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spaventi: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chi </a:t>
            </a: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ha Dio niente gli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manca!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Niente ti turbi, niente ti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spaventi: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solo </a:t>
            </a:r>
            <a:r>
              <a:rPr lang="it-IT" sz="3200" b="1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Dio </a:t>
            </a:r>
            <a:r>
              <a:rPr lang="it-IT" sz="3200" b="1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basta!</a:t>
            </a:r>
            <a:endParaRPr lang="it-IT" sz="3200" b="1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22913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220000"/>
            </a:gs>
            <a:gs pos="30000">
              <a:srgbClr val="D00202"/>
            </a:gs>
            <a:gs pos="100000">
              <a:srgbClr val="FF3232"/>
            </a:gs>
          </a:gsLst>
          <a:lin ang="13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>
          <a:xfrm>
            <a:off x="0" y="0"/>
            <a:ext cx="91440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it-IT" sz="4000" b="1" dirty="0" smtClean="0">
                <a:ln w="5000" cmpd="sng">
                  <a:solidFill>
                    <a:schemeClr val="bg1"/>
                  </a:solidFill>
                  <a:prstDash val="solid"/>
                </a:ln>
                <a:solidFill>
                  <a:srgbClr val="FF1515"/>
                </a:solidFill>
                <a:latin typeface="Century Gothic" panose="020B0502020202020204" pitchFamily="34" charset="0"/>
              </a:rPr>
              <a:t>ROSSO CUORE</a:t>
            </a:r>
            <a:endParaRPr lang="it-IT" sz="4000" b="1" spc="300" dirty="0" smtClean="0">
              <a:ln w="6350" cap="sq">
                <a:solidFill>
                  <a:schemeClr val="tx1"/>
                </a:solidFill>
                <a:round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GESÙ MUORE IN CROCE</a:t>
            </a:r>
          </a:p>
        </p:txBody>
      </p:sp>
      <p:cxnSp>
        <p:nvCxnSpPr>
          <p:cNvPr id="7" name="Connettore 1 6"/>
          <p:cNvCxnSpPr/>
          <p:nvPr/>
        </p:nvCxnSpPr>
        <p:spPr>
          <a:xfrm>
            <a:off x="3491880" y="1268760"/>
            <a:ext cx="2160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 descr="C:\Users\claud\OneDrive\Via Cruscis\Proposta1_San Paolo 2017\XI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8" t="10292" r="10144" b="10254"/>
          <a:stretch/>
        </p:blipFill>
        <p:spPr bwMode="auto">
          <a:xfrm>
            <a:off x="1977552" y="1615472"/>
            <a:ext cx="5294030" cy="5269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436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3419872" y="1"/>
            <a:ext cx="5724128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LA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PAROLA</a:t>
            </a:r>
          </a:p>
          <a:p>
            <a:r>
              <a:rPr lang="it-IT" sz="24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DAL VANGELO DI LUCA</a:t>
            </a:r>
            <a:endParaRPr lang="it-IT" sz="2400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3416626" y="1368326"/>
            <a:ext cx="5727374" cy="548967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14000"/>
              </a:lnSpc>
            </a:pPr>
            <a:r>
              <a:rPr lang="it-IT" sz="30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Era </a:t>
            </a:r>
            <a:r>
              <a:rPr lang="it-IT" sz="3000" spc="-150" dirty="0">
                <a:latin typeface="Century Gothic" panose="020B0502020202020204" pitchFamily="34" charset="0"/>
                <a:cs typeface="Calibri" panose="020F0502020204030204" pitchFamily="34" charset="0"/>
              </a:rPr>
              <a:t>già verso mezzogiorno e si fece buio su tutta la terra fino alle tre del pomeriggio, perché il sole si era eclissato. Il velo del tempio si squarciò a metà. Gesù, gridando a gran voce, disse: «Padre, nelle tue mani consegno il mio spirito». Detto questo, spirò.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pic>
        <p:nvPicPr>
          <p:cNvPr id="7" name="Picture 2" descr="C:\Users\claud\OneDrive\Via Cruscis\Proposta1_San Paolo 2017\XI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8" t="10292" r="10144" b="10254"/>
          <a:stretch/>
        </p:blipFill>
        <p:spPr bwMode="auto">
          <a:xfrm>
            <a:off x="-36512" y="1484784"/>
            <a:ext cx="3452163" cy="343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254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IL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GESTO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1"/>
            <a:ext cx="9144000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endParaRPr lang="it-IT" sz="3200" spc="-150" dirty="0" smtClean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-7139" y="4696318"/>
            <a:ext cx="2126849" cy="126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0748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LA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PREGHIERA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0" y="1"/>
            <a:ext cx="9144000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Ti adoriamo Cristo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e ti benediciamo,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perché con la tua santa croce</a:t>
            </a:r>
          </a:p>
          <a:p>
            <a:pPr>
              <a:lnSpc>
                <a:spcPct val="114000"/>
              </a:lnSpc>
            </a:pPr>
            <a:r>
              <a:rPr lang="it-IT" sz="3200" spc="-150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hai redento il mondo! </a:t>
            </a:r>
            <a:endParaRPr lang="it-IT" sz="3200" spc="-15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34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/>
          <p:cNvSpPr txBox="1">
            <a:spLocks/>
          </p:cNvSpPr>
          <p:nvPr/>
        </p:nvSpPr>
        <p:spPr>
          <a:xfrm>
            <a:off x="-7139" y="1"/>
            <a:ext cx="9151139" cy="119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CANTO </a:t>
            </a:r>
            <a:r>
              <a:rPr lang="it-IT" sz="3600" b="1" spc="300" dirty="0" smtClean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FINALE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-7139" y="764704"/>
            <a:ext cx="9151139" cy="6093296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it-IT" sz="3200" b="1" dirty="0" smtClean="0">
                <a:latin typeface="Century Gothic" panose="020B0502020202020204" pitchFamily="34" charset="0"/>
              </a:rPr>
              <a:t>Ti saluto o Croce santa,</a:t>
            </a:r>
          </a:p>
          <a:p>
            <a:pPr algn="ctr"/>
            <a:r>
              <a:rPr lang="it-IT" sz="3200" b="1" dirty="0" smtClean="0">
                <a:latin typeface="Century Gothic" panose="020B0502020202020204" pitchFamily="34" charset="0"/>
              </a:rPr>
              <a:t>che portasti il Redentor.</a:t>
            </a:r>
          </a:p>
          <a:p>
            <a:pPr algn="ctr"/>
            <a:r>
              <a:rPr lang="it-IT" sz="3200" b="1" dirty="0" smtClean="0">
                <a:latin typeface="Century Gothic" panose="020B0502020202020204" pitchFamily="34" charset="0"/>
              </a:rPr>
              <a:t>Gloria, lode, </a:t>
            </a:r>
            <a:r>
              <a:rPr lang="it-IT" sz="3200" b="1" dirty="0" err="1" smtClean="0">
                <a:latin typeface="Century Gothic" panose="020B0502020202020204" pitchFamily="34" charset="0"/>
              </a:rPr>
              <a:t>onor</a:t>
            </a:r>
            <a:r>
              <a:rPr lang="it-IT" sz="3200" b="1" dirty="0" smtClean="0">
                <a:latin typeface="Century Gothic" panose="020B0502020202020204" pitchFamily="34" charset="0"/>
              </a:rPr>
              <a:t> ti canta</a:t>
            </a:r>
          </a:p>
          <a:p>
            <a:pPr algn="ctr"/>
            <a:r>
              <a:rPr lang="it-IT" sz="3200" b="1" dirty="0" smtClean="0">
                <a:latin typeface="Century Gothic" panose="020B0502020202020204" pitchFamily="34" charset="0"/>
              </a:rPr>
              <a:t>ogni lingua ed ogni cuor.</a:t>
            </a:r>
          </a:p>
          <a:p>
            <a:pPr algn="ctr"/>
            <a:endParaRPr lang="it-IT" sz="2000" dirty="0">
              <a:latin typeface="Century Gothic" panose="020B0502020202020204" pitchFamily="34" charset="0"/>
            </a:endParaRPr>
          </a:p>
          <a:p>
            <a:pPr algn="ctr"/>
            <a:r>
              <a:rPr lang="it-IT" sz="3200" dirty="0">
                <a:latin typeface="Century Gothic" panose="020B0502020202020204" pitchFamily="34" charset="0"/>
              </a:rPr>
              <a:t>Tu nascesti fra braccia amorose</a:t>
            </a:r>
          </a:p>
          <a:p>
            <a:pPr algn="ctr"/>
            <a:r>
              <a:rPr lang="it-IT" sz="3200" dirty="0">
                <a:latin typeface="Century Gothic" panose="020B0502020202020204" pitchFamily="34" charset="0"/>
              </a:rPr>
              <a:t>d’una Vergine Madre, o Gesù.</a:t>
            </a:r>
          </a:p>
          <a:p>
            <a:pPr algn="ctr"/>
            <a:r>
              <a:rPr lang="it-IT" sz="3200" dirty="0">
                <a:latin typeface="Century Gothic" panose="020B0502020202020204" pitchFamily="34" charset="0"/>
              </a:rPr>
              <a:t>Tu moristi fra braccia pietose</a:t>
            </a:r>
          </a:p>
          <a:p>
            <a:pPr algn="ctr"/>
            <a:r>
              <a:rPr lang="it-IT" sz="3200" dirty="0">
                <a:latin typeface="Century Gothic" panose="020B0502020202020204" pitchFamily="34" charset="0"/>
              </a:rPr>
              <a:t>d’una croce che data ti fu.</a:t>
            </a:r>
          </a:p>
        </p:txBody>
      </p:sp>
    </p:spTree>
    <p:extLst>
      <p:ext uri="{BB962C8B-B14F-4D97-AF65-F5344CB8AC3E}">
        <p14:creationId xmlns:p14="http://schemas.microsoft.com/office/powerpoint/2010/main" val="2614035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220000"/>
            </a:gs>
            <a:gs pos="30000">
              <a:srgbClr val="D00202"/>
            </a:gs>
            <a:gs pos="100000">
              <a:srgbClr val="FF3232"/>
            </a:gs>
          </a:gsLst>
          <a:lin ang="13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4246" y="0"/>
            <a:ext cx="9129754" cy="2132856"/>
          </a:xfrm>
        </p:spPr>
        <p:txBody>
          <a:bodyPr>
            <a:normAutofit/>
          </a:bodyPr>
          <a:lstStyle/>
          <a:p>
            <a:pPr algn="ctr"/>
            <a:r>
              <a:rPr lang="it-IT" sz="4800" dirty="0" smtClean="0">
                <a:ln w="5000" cmpd="sng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Century Gothic" panose="020B0502020202020204" pitchFamily="34" charset="0"/>
              </a:rPr>
              <a:t>Il filo </a:t>
            </a:r>
            <a:r>
              <a:rPr lang="it-IT" sz="4800" dirty="0" smtClean="0">
                <a:ln w="5000" cmpd="sng">
                  <a:solidFill>
                    <a:schemeClr val="bg1"/>
                  </a:solidFill>
                  <a:prstDash val="solid"/>
                </a:ln>
                <a:solidFill>
                  <a:srgbClr val="FF1515"/>
                </a:solidFill>
                <a:latin typeface="Century Gothic" panose="020B0502020202020204" pitchFamily="34" charset="0"/>
              </a:rPr>
              <a:t>rosso</a:t>
            </a:r>
            <a:r>
              <a:rPr lang="it-IT" sz="4800" dirty="0">
                <a:ln w="5000" cmpd="sng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Century Gothic" panose="020B0502020202020204" pitchFamily="34" charset="0"/>
              </a:rPr>
              <a:t/>
            </a:r>
            <a:br>
              <a:rPr lang="it-IT" sz="4800" dirty="0">
                <a:ln w="5000" cmpd="sng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it-IT" sz="4800" dirty="0" smtClean="0">
                <a:ln w="5000" cmpd="sng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Century Gothic" panose="020B0502020202020204" pitchFamily="34" charset="0"/>
              </a:rPr>
              <a:t>dell’amore</a:t>
            </a:r>
            <a:endParaRPr lang="it-IT" sz="4800" dirty="0">
              <a:ln w="5000" cmpd="sng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2" descr="C:\Users\claud\OneDrive\Via Cruscis\Proposta1_San Paolo 2017\XI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8" t="10292" r="10144" b="10254"/>
          <a:stretch/>
        </p:blipFill>
        <p:spPr bwMode="auto">
          <a:xfrm>
            <a:off x="1977552" y="1615472"/>
            <a:ext cx="5294030" cy="5269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7767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nologia">
  <a:themeElements>
    <a:clrScheme name="Elementare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Tecnologia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rigli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1786</TotalTime>
  <Words>1533</Words>
  <Application>Microsoft Office PowerPoint</Application>
  <PresentationFormat>Presentazione su schermo (4:3)</PresentationFormat>
  <Paragraphs>226</Paragraphs>
  <Slides>46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Titoli diapositive</vt:lpstr>
      </vt:variant>
      <vt:variant>
        <vt:i4>46</vt:i4>
      </vt:variant>
    </vt:vector>
  </HeadingPairs>
  <TitlesOfParts>
    <vt:vector size="48" baseType="lpstr">
      <vt:lpstr>Tecnologia</vt:lpstr>
      <vt:lpstr>Tema di Office</vt:lpstr>
      <vt:lpstr>Il filo rosso dell’amore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Il filo rosso dell’amore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Claudio Soligon</dc:creator>
  <cp:lastModifiedBy>Claudio Soligon</cp:lastModifiedBy>
  <cp:revision>25</cp:revision>
  <dcterms:created xsi:type="dcterms:W3CDTF">2021-02-15T19:54:48Z</dcterms:created>
  <dcterms:modified xsi:type="dcterms:W3CDTF">2021-02-18T14:35:18Z</dcterms:modified>
</cp:coreProperties>
</file>