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79" r:id="rId2"/>
    <p:sldId id="256" r:id="rId3"/>
    <p:sldId id="280" r:id="rId4"/>
    <p:sldId id="257" r:id="rId5"/>
    <p:sldId id="259" r:id="rId6"/>
    <p:sldId id="260" r:id="rId7"/>
    <p:sldId id="261" r:id="rId8"/>
    <p:sldId id="262" r:id="rId9"/>
    <p:sldId id="264" r:id="rId10"/>
    <p:sldId id="263" r:id="rId11"/>
    <p:sldId id="265" r:id="rId12"/>
    <p:sldId id="266" r:id="rId13"/>
    <p:sldId id="282" r:id="rId14"/>
    <p:sldId id="267" r:id="rId15"/>
    <p:sldId id="283" r:id="rId16"/>
    <p:sldId id="268" r:id="rId17"/>
    <p:sldId id="270" r:id="rId18"/>
    <p:sldId id="272" r:id="rId19"/>
    <p:sldId id="273" r:id="rId20"/>
    <p:sldId id="275" r:id="rId21"/>
    <p:sldId id="276" r:id="rId22"/>
    <p:sldId id="271" r:id="rId23"/>
    <p:sldId id="278" r:id="rId2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879" autoAdjust="0"/>
  </p:normalViewPr>
  <p:slideViewPr>
    <p:cSldViewPr>
      <p:cViewPr varScale="1">
        <p:scale>
          <a:sx n="62" d="100"/>
          <a:sy n="62" d="100"/>
        </p:scale>
        <p:origin x="-156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9F0CD6-6D47-4F95-A9DE-FB75A1F4FB7F}" type="datetimeFigureOut">
              <a:rPr lang="it-IT" smtClean="0"/>
              <a:pPr/>
              <a:t>26/02/2016</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87ACCC-1D7E-4EDC-B93B-243E05696602}" type="slidenum">
              <a:rPr lang="it-IT" smtClean="0"/>
              <a:pPr/>
              <a:t>‹N›</a:t>
            </a:fld>
            <a:endParaRPr lang="it-IT"/>
          </a:p>
        </p:txBody>
      </p:sp>
    </p:spTree>
    <p:extLst>
      <p:ext uri="{BB962C8B-B14F-4D97-AF65-F5344CB8AC3E}">
        <p14:creationId xmlns="" xmlns:p14="http://schemas.microsoft.com/office/powerpoint/2010/main" val="213605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187ACCC-1D7E-4EDC-B93B-243E05696602}" type="slidenum">
              <a:rPr lang="it-IT" smtClean="0"/>
              <a:pPr/>
              <a:t>22</a:t>
            </a:fld>
            <a:endParaRPr lang="it-IT"/>
          </a:p>
        </p:txBody>
      </p:sp>
    </p:spTree>
    <p:extLst>
      <p:ext uri="{BB962C8B-B14F-4D97-AF65-F5344CB8AC3E}">
        <p14:creationId xmlns="" xmlns:p14="http://schemas.microsoft.com/office/powerpoint/2010/main" val="1389835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3424657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3973223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4051996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2891476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2592992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529285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3688240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181131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425953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968856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E049687-B37F-47FB-BB46-630AF6C00D86}" type="datetimeFigureOut">
              <a:rPr lang="it-IT" smtClean="0"/>
              <a:pPr/>
              <a:t>26/02/2016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1847525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049687-B37F-47FB-BB46-630AF6C00D86}" type="datetimeFigureOut">
              <a:rPr lang="it-IT" smtClean="0"/>
              <a:pPr/>
              <a:t>26/02/2016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D59DCA-1ECC-4153-88C2-2FB73591653C}" type="slidenum">
              <a:rPr lang="it-IT" smtClean="0"/>
              <a:pPr/>
              <a:t>‹N›</a:t>
            </a:fld>
            <a:endParaRPr lang="it-IT"/>
          </a:p>
        </p:txBody>
      </p:sp>
    </p:spTree>
    <p:extLst>
      <p:ext uri="{BB962C8B-B14F-4D97-AF65-F5344CB8AC3E}">
        <p14:creationId xmlns="" xmlns:p14="http://schemas.microsoft.com/office/powerpoint/2010/main" val="3156554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rgbClr val="FF0000"/>
                </a:solidFill>
              </a:rPr>
              <a:t>LAUDATO SI’</a:t>
            </a:r>
            <a:endParaRPr lang="it-IT" dirty="0">
              <a:solidFill>
                <a:srgbClr val="FF0000"/>
              </a:solidFill>
            </a:endParaRPr>
          </a:p>
        </p:txBody>
      </p:sp>
      <p:sp>
        <p:nvSpPr>
          <p:cNvPr id="3" name="Segnaposto contenuto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a:bodyPr>
          <a:lstStyle/>
          <a:p>
            <a:pPr algn="ctr"/>
            <a:endParaRPr lang="it-IT" sz="5400" dirty="0" smtClean="0"/>
          </a:p>
          <a:p>
            <a:pPr marL="0" indent="0" algn="ctr">
              <a:buNone/>
            </a:pPr>
            <a:r>
              <a:rPr lang="it-IT"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ECOLOGIA INTEGRALE</a:t>
            </a:r>
          </a:p>
          <a:p>
            <a:pPr marL="0" indent="0" algn="ctr">
              <a:buNone/>
            </a:pPr>
            <a:endParaRPr lang="it-IT"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marL="0" indent="0" algn="ctr">
              <a:buNone/>
            </a:pPr>
            <a:r>
              <a:rPr lang="it-IT" sz="2400" dirty="0" smtClean="0">
                <a:solidFill>
                  <a:schemeClr val="tx1"/>
                </a:solidFill>
              </a:rPr>
              <a:t>PASTORALE SOCIALE </a:t>
            </a:r>
          </a:p>
          <a:p>
            <a:pPr marL="0" indent="0" algn="ctr">
              <a:buNone/>
            </a:pPr>
            <a:r>
              <a:rPr lang="it-IT" sz="2400" dirty="0" smtClean="0">
                <a:solidFill>
                  <a:schemeClr val="tx1"/>
                </a:solidFill>
              </a:rPr>
              <a:t>CASA SPIRITUALITA’ SAN MARTINO</a:t>
            </a:r>
          </a:p>
          <a:p>
            <a:pPr marL="0" indent="0" algn="ctr">
              <a:buNone/>
            </a:pPr>
            <a:r>
              <a:rPr lang="it-IT" sz="2400" dirty="0" smtClean="0">
                <a:solidFill>
                  <a:schemeClr val="tx1"/>
                </a:solidFill>
              </a:rPr>
              <a:t>14/02/2016</a:t>
            </a:r>
          </a:p>
          <a:p>
            <a:pPr algn="ctr"/>
            <a:endParaRPr lang="it-IT" sz="5400" dirty="0"/>
          </a:p>
          <a:p>
            <a:pPr algn="ctr"/>
            <a:endParaRPr lang="it-IT" sz="5400" dirty="0"/>
          </a:p>
        </p:txBody>
      </p:sp>
    </p:spTree>
    <p:extLst>
      <p:ext uri="{BB962C8B-B14F-4D97-AF65-F5344CB8AC3E}">
        <p14:creationId xmlns="" xmlns:p14="http://schemas.microsoft.com/office/powerpoint/2010/main" val="42883095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188641"/>
            <a:ext cx="7772400" cy="936104"/>
          </a:xfrm>
        </p:spPr>
        <p:txBody>
          <a:bodyPr>
            <a:normAutofit/>
          </a:bodyPr>
          <a:lstStyle/>
          <a:p>
            <a:r>
              <a:rPr lang="it-IT" sz="5400" dirty="0" smtClean="0"/>
              <a:t>LAUDATO SI’</a:t>
            </a:r>
            <a:endParaRPr lang="it-IT" sz="5400" dirty="0"/>
          </a:p>
        </p:txBody>
      </p:sp>
      <p:sp>
        <p:nvSpPr>
          <p:cNvPr id="3" name="Sottotitolo 2"/>
          <p:cNvSpPr>
            <a:spLocks noGrp="1"/>
          </p:cNvSpPr>
          <p:nvPr>
            <p:ph type="subTitle" idx="1"/>
          </p:nvPr>
        </p:nvSpPr>
        <p:spPr>
          <a:xfrm>
            <a:off x="683568" y="1628800"/>
            <a:ext cx="7560840" cy="4824536"/>
          </a:xfrm>
        </p:spPr>
        <p:txBody>
          <a:bodyPr>
            <a:noAutofit/>
          </a:bodyPr>
          <a:lstStyle/>
          <a:p>
            <a:pPr algn="l">
              <a:spcAft>
                <a:spcPts val="0"/>
              </a:spcAft>
            </a:pPr>
            <a:r>
              <a:rPr lang="it-IT" dirty="0" smtClean="0">
                <a:solidFill>
                  <a:srgbClr val="000000"/>
                </a:solidFill>
                <a:effectLst/>
                <a:latin typeface="Tahoma"/>
                <a:ea typeface="Calibri"/>
                <a:cs typeface="Times New Roman"/>
              </a:rPr>
              <a:t>139. Le ragioni per le quali un luogo viene inquinato richiedono un’analisi del funzionamento della società, della sua economia, del suo comportamento, dei suoi modi di comprendere la realtà.</a:t>
            </a:r>
          </a:p>
          <a:p>
            <a:pPr algn="l">
              <a:spcAft>
                <a:spcPts val="0"/>
              </a:spcAft>
            </a:pPr>
            <a:r>
              <a:rPr lang="it-IT" dirty="0" smtClean="0">
                <a:solidFill>
                  <a:srgbClr val="000000"/>
                </a:solidFill>
                <a:effectLst/>
                <a:latin typeface="Tahoma"/>
                <a:ea typeface="Calibri"/>
                <a:cs typeface="Times New Roman"/>
              </a:rPr>
              <a:t> Data l’ampiezza dei cambiamenti, non è più possibile trovare </a:t>
            </a:r>
            <a:r>
              <a:rPr lang="it-IT" b="1" dirty="0" smtClean="0">
                <a:solidFill>
                  <a:srgbClr val="000000"/>
                </a:solidFill>
                <a:effectLst/>
                <a:latin typeface="Tahoma"/>
                <a:ea typeface="Calibri"/>
                <a:cs typeface="Times New Roman"/>
              </a:rPr>
              <a:t>una risposta specifica e indipendente</a:t>
            </a:r>
            <a:r>
              <a:rPr lang="it-IT" dirty="0" smtClean="0">
                <a:solidFill>
                  <a:srgbClr val="000000"/>
                </a:solidFill>
                <a:effectLst/>
                <a:latin typeface="Tahoma"/>
                <a:ea typeface="Calibri"/>
                <a:cs typeface="Times New Roman"/>
              </a:rPr>
              <a:t> per ogni singola parte del problema</a:t>
            </a:r>
            <a:r>
              <a:rPr lang="it-IT" sz="2400" dirty="0" smtClean="0">
                <a:solidFill>
                  <a:srgbClr val="000000"/>
                </a:solidFill>
                <a:effectLst/>
                <a:latin typeface="Tahoma"/>
                <a:ea typeface="Calibri"/>
                <a:cs typeface="Times New Roman"/>
              </a:rPr>
              <a:t>. </a:t>
            </a:r>
          </a:p>
        </p:txBody>
      </p:sp>
    </p:spTree>
    <p:extLst>
      <p:ext uri="{BB962C8B-B14F-4D97-AF65-F5344CB8AC3E}">
        <p14:creationId xmlns="" xmlns:p14="http://schemas.microsoft.com/office/powerpoint/2010/main" val="38934776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899592" y="404665"/>
            <a:ext cx="7632848" cy="6592574"/>
          </a:xfrm>
          <a:prstGeom prst="rect">
            <a:avLst/>
          </a:prstGeom>
        </p:spPr>
        <p:txBody>
          <a:bodyPr wrap="square">
            <a:spAutoFit/>
          </a:bodyPr>
          <a:lstStyle/>
          <a:p>
            <a:pPr lvl="0">
              <a:spcBef>
                <a:spcPct val="20000"/>
              </a:spcBef>
            </a:pPr>
            <a:r>
              <a:rPr lang="it-IT" sz="3200" dirty="0">
                <a:solidFill>
                  <a:srgbClr val="000000"/>
                </a:solidFill>
                <a:latin typeface="Tahoma"/>
                <a:ea typeface="Calibri"/>
                <a:cs typeface="Times New Roman"/>
              </a:rPr>
              <a:t>È fondamentale cercare </a:t>
            </a:r>
            <a:r>
              <a:rPr lang="it-IT" sz="3200" b="1" dirty="0">
                <a:solidFill>
                  <a:srgbClr val="000000"/>
                </a:solidFill>
                <a:latin typeface="Tahoma"/>
                <a:ea typeface="Calibri"/>
                <a:cs typeface="Times New Roman"/>
              </a:rPr>
              <a:t>soluzioni integrali</a:t>
            </a:r>
            <a:r>
              <a:rPr lang="it-IT" sz="3200" dirty="0">
                <a:solidFill>
                  <a:srgbClr val="000000"/>
                </a:solidFill>
                <a:latin typeface="Tahoma"/>
                <a:ea typeface="Calibri"/>
                <a:cs typeface="Times New Roman"/>
              </a:rPr>
              <a:t>, che considerino le </a:t>
            </a:r>
            <a:r>
              <a:rPr lang="it-IT" sz="3200" b="1" dirty="0">
                <a:solidFill>
                  <a:srgbClr val="000000"/>
                </a:solidFill>
                <a:latin typeface="Tahoma"/>
                <a:ea typeface="Calibri"/>
                <a:cs typeface="Times New Roman"/>
              </a:rPr>
              <a:t>interazioni dei sistemi naturali</a:t>
            </a:r>
            <a:r>
              <a:rPr lang="it-IT" sz="3200" dirty="0">
                <a:solidFill>
                  <a:srgbClr val="000000"/>
                </a:solidFill>
                <a:latin typeface="Tahoma"/>
                <a:ea typeface="Calibri"/>
                <a:cs typeface="Times New Roman"/>
              </a:rPr>
              <a:t> tra loro e con i sistemi sociali</a:t>
            </a:r>
            <a:r>
              <a:rPr lang="it-IT" sz="3200" dirty="0" smtClean="0">
                <a:solidFill>
                  <a:srgbClr val="000000"/>
                </a:solidFill>
                <a:latin typeface="Tahoma"/>
                <a:ea typeface="Calibri"/>
                <a:cs typeface="Times New Roman"/>
              </a:rPr>
              <a:t>.</a:t>
            </a:r>
          </a:p>
          <a:p>
            <a:pPr lvl="0">
              <a:spcBef>
                <a:spcPct val="20000"/>
              </a:spcBef>
            </a:pPr>
            <a:r>
              <a:rPr lang="it-IT" sz="3200" dirty="0" smtClean="0">
                <a:solidFill>
                  <a:srgbClr val="000000"/>
                </a:solidFill>
                <a:latin typeface="Tahoma"/>
                <a:ea typeface="Calibri"/>
                <a:cs typeface="Times New Roman"/>
              </a:rPr>
              <a:t> </a:t>
            </a:r>
            <a:r>
              <a:rPr lang="it-IT" sz="3200" dirty="0">
                <a:solidFill>
                  <a:srgbClr val="000000"/>
                </a:solidFill>
                <a:latin typeface="Tahoma"/>
                <a:ea typeface="Calibri"/>
                <a:cs typeface="Times New Roman"/>
              </a:rPr>
              <a:t>Non ci sono due crisi separate, una ambientale e un’altra sociale, bensì </a:t>
            </a:r>
            <a:r>
              <a:rPr lang="it-IT" sz="3200" b="1" dirty="0">
                <a:solidFill>
                  <a:srgbClr val="000000"/>
                </a:solidFill>
                <a:latin typeface="Tahoma"/>
                <a:ea typeface="Calibri"/>
                <a:cs typeface="Times New Roman"/>
              </a:rPr>
              <a:t>una sola e complessa crisi socio-ambientale.</a:t>
            </a:r>
            <a:r>
              <a:rPr lang="it-IT" sz="3200" dirty="0">
                <a:solidFill>
                  <a:srgbClr val="000000"/>
                </a:solidFill>
                <a:latin typeface="Tahoma"/>
                <a:ea typeface="Calibri"/>
                <a:cs typeface="Times New Roman"/>
              </a:rPr>
              <a:t> Le direttrici per la soluzione richiedono un approccio integrale per combattere la povertà, per restituire la dignità agli esclusi e nello stesso tempo per prendersi cura della natura. </a:t>
            </a:r>
            <a:endParaRPr lang="it-IT" sz="3200" dirty="0">
              <a:solidFill>
                <a:prstClr val="black">
                  <a:tint val="75000"/>
                </a:prstClr>
              </a:solidFill>
              <a:latin typeface="Times New Roman"/>
              <a:ea typeface="Calibri"/>
              <a:cs typeface="Times New Roman"/>
            </a:endParaRPr>
          </a:p>
        </p:txBody>
      </p:sp>
    </p:spTree>
    <p:extLst>
      <p:ext uri="{BB962C8B-B14F-4D97-AF65-F5344CB8AC3E}">
        <p14:creationId xmlns="" xmlns:p14="http://schemas.microsoft.com/office/powerpoint/2010/main" val="4277759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fontScale="90000"/>
          </a:bodyPr>
          <a:lstStyle/>
          <a:p>
            <a:r>
              <a:rPr lang="it-IT" dirty="0" smtClean="0"/>
              <a:t>SISTEMI NATURALI</a:t>
            </a:r>
            <a:endParaRPr lang="it-IT" dirty="0"/>
          </a:p>
        </p:txBody>
      </p:sp>
      <p:graphicFrame>
        <p:nvGraphicFramePr>
          <p:cNvPr id="4" name="Segnaposto contenuto 3"/>
          <p:cNvGraphicFramePr>
            <a:graphicFrameLocks noGrp="1"/>
          </p:cNvGraphicFramePr>
          <p:nvPr>
            <p:ph idx="1"/>
            <p:extLst>
              <p:ext uri="{D42A27DB-BD31-4B8C-83A1-F6EECF244321}">
                <p14:modId xmlns="" xmlns:p14="http://schemas.microsoft.com/office/powerpoint/2010/main" val="2196036894"/>
              </p:ext>
            </p:extLst>
          </p:nvPr>
        </p:nvGraphicFramePr>
        <p:xfrm>
          <a:off x="2051720" y="764704"/>
          <a:ext cx="6192687" cy="5577840"/>
        </p:xfrm>
        <a:graphic>
          <a:graphicData uri="http://schemas.openxmlformats.org/drawingml/2006/table">
            <a:tbl>
              <a:tblPr firstRow="1" bandRow="1">
                <a:tableStyleId>{2D5ABB26-0587-4C30-8999-92F81FD0307C}</a:tableStyleId>
              </a:tblPr>
              <a:tblGrid>
                <a:gridCol w="432048"/>
                <a:gridCol w="2664296"/>
                <a:gridCol w="3096343"/>
              </a:tblGrid>
              <a:tr h="2323484">
                <a:tc>
                  <a:txBody>
                    <a:bodyPr/>
                    <a:lstStyle/>
                    <a:p>
                      <a:r>
                        <a:rPr lang="it-IT" dirty="0" smtClean="0"/>
                        <a:t>S</a:t>
                      </a:r>
                    </a:p>
                    <a:p>
                      <a:r>
                        <a:rPr lang="it-IT" dirty="0" smtClean="0"/>
                        <a:t>C</a:t>
                      </a:r>
                    </a:p>
                    <a:p>
                      <a:r>
                        <a:rPr lang="it-IT" dirty="0" smtClean="0"/>
                        <a:t>E</a:t>
                      </a:r>
                    </a:p>
                    <a:p>
                      <a:r>
                        <a:rPr lang="it-IT" dirty="0" smtClean="0"/>
                        <a:t>N</a:t>
                      </a:r>
                    </a:p>
                    <a:p>
                      <a:r>
                        <a:rPr lang="it-IT" dirty="0" smtClean="0"/>
                        <a:t>A</a:t>
                      </a:r>
                    </a:p>
                    <a:p>
                      <a:r>
                        <a:rPr lang="it-IT" dirty="0" smtClean="0"/>
                        <a:t>R</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dirty="0" smtClean="0"/>
                    </a:p>
                    <a:p>
                      <a:endParaRPr lang="it-IT" dirty="0" smtClean="0"/>
                    </a:p>
                    <a:p>
                      <a:endParaRPr lang="it-IT" dirty="0" smtClean="0"/>
                    </a:p>
                    <a:p>
                      <a:pPr algn="ctr"/>
                      <a:r>
                        <a:rPr lang="it-IT" sz="2400" b="1" dirty="0" smtClean="0"/>
                        <a:t>AMBIENTE</a:t>
                      </a:r>
                    </a:p>
                    <a:p>
                      <a:endParaRPr lang="it-IT" dirty="0" smtClean="0"/>
                    </a:p>
                    <a:p>
                      <a:endParaRPr lang="it-IT" dirty="0" smtClean="0"/>
                    </a:p>
                    <a:p>
                      <a:endParaRPr lang="it-IT" dirty="0" smtClean="0"/>
                    </a:p>
                    <a:p>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dirty="0" smtClean="0"/>
                    </a:p>
                    <a:p>
                      <a:endParaRPr lang="it-IT" dirty="0" smtClean="0"/>
                    </a:p>
                    <a:p>
                      <a:endParaRPr lang="it-IT" dirty="0" smtClean="0"/>
                    </a:p>
                    <a:p>
                      <a:pPr algn="ctr"/>
                      <a:r>
                        <a:rPr lang="it-IT" sz="2400" b="1" dirty="0" smtClean="0"/>
                        <a:t>SOCIETA</a:t>
                      </a:r>
                      <a:r>
                        <a:rPr lang="it-IT" sz="2400" dirty="0" smtClean="0"/>
                        <a:t>’</a:t>
                      </a:r>
                      <a:endParaRPr lang="it-IT"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2836">
                <a:tc>
                  <a:txBody>
                    <a:bodyPr/>
                    <a:lstStyle/>
                    <a:p>
                      <a:r>
                        <a:rPr lang="it-IT" dirty="0" smtClean="0"/>
                        <a:t>A</a:t>
                      </a:r>
                    </a:p>
                    <a:p>
                      <a:r>
                        <a:rPr lang="it-IT" dirty="0" smtClean="0"/>
                        <a:t>Z</a:t>
                      </a:r>
                    </a:p>
                    <a:p>
                      <a:r>
                        <a:rPr lang="it-IT" dirty="0" smtClean="0"/>
                        <a:t>I</a:t>
                      </a:r>
                    </a:p>
                    <a:p>
                      <a:r>
                        <a:rPr lang="it-IT" dirty="0" smtClean="0"/>
                        <a:t>O</a:t>
                      </a:r>
                    </a:p>
                    <a:p>
                      <a:r>
                        <a:rPr lang="it-IT" dirty="0" smtClean="0"/>
                        <a:t>N</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it-IT" dirty="0" smtClean="0"/>
                    </a:p>
                    <a:p>
                      <a:endParaRPr lang="it-IT" dirty="0" smtClean="0"/>
                    </a:p>
                    <a:p>
                      <a:endParaRPr lang="it-IT" b="1" dirty="0" smtClean="0"/>
                    </a:p>
                    <a:p>
                      <a:pPr algn="ctr"/>
                      <a:r>
                        <a:rPr lang="it-IT" sz="2400" b="1" dirty="0" smtClean="0"/>
                        <a:t>SVILUPPO</a:t>
                      </a:r>
                    </a:p>
                    <a:p>
                      <a:endParaRPr lang="it-IT" dirty="0" smtClean="0"/>
                    </a:p>
                    <a:p>
                      <a:endParaRPr lang="it-IT" dirty="0" smtClean="0"/>
                    </a:p>
                    <a:p>
                      <a:endParaRPr lang="it-IT" dirty="0" smtClean="0"/>
                    </a:p>
                    <a:p>
                      <a:endParaRPr lang="it-IT" dirty="0" smtClean="0"/>
                    </a:p>
                    <a:p>
                      <a:endParaRPr lang="it-IT" dirty="0" smtClean="0"/>
                    </a:p>
                    <a:p>
                      <a:endParaRPr lang="it-IT" dirty="0" smtClean="0"/>
                    </a:p>
                    <a:p>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it-IT" dirty="0" smtClean="0"/>
                    </a:p>
                    <a:p>
                      <a:pPr algn="ctr"/>
                      <a:endParaRPr lang="it-IT" dirty="0" smtClean="0"/>
                    </a:p>
                    <a:p>
                      <a:pPr algn="ctr"/>
                      <a:endParaRPr lang="it-IT" dirty="0" smtClean="0"/>
                    </a:p>
                    <a:p>
                      <a:pPr algn="ctr"/>
                      <a:r>
                        <a:rPr lang="it-IT" sz="2400" b="1" dirty="0" smtClean="0"/>
                        <a:t>POLITICA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1412386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282154"/>
          </a:xfrm>
        </p:spPr>
        <p:txBody>
          <a:bodyPr>
            <a:normAutofit/>
          </a:bodyPr>
          <a:lstStyle/>
          <a:p>
            <a:r>
              <a:rPr lang="it-IT" sz="4000" dirty="0" smtClean="0"/>
              <a:t>SISTEMI NATURALI</a:t>
            </a:r>
            <a:br>
              <a:rPr lang="it-IT" sz="4000" dirty="0" smtClean="0"/>
            </a:br>
            <a:r>
              <a:rPr lang="it-IT" sz="2000" dirty="0" smtClean="0"/>
              <a:t>«Tutto è connesso»  «Tutto è collegato» «Tutto è in relazione»</a:t>
            </a:r>
            <a:endParaRPr lang="it-IT" sz="2000" dirty="0"/>
          </a:p>
        </p:txBody>
      </p:sp>
      <p:graphicFrame>
        <p:nvGraphicFramePr>
          <p:cNvPr id="4" name="Segnaposto contenuto 3"/>
          <p:cNvGraphicFramePr>
            <a:graphicFrameLocks noGrp="1"/>
          </p:cNvGraphicFramePr>
          <p:nvPr>
            <p:ph idx="1"/>
            <p:extLst>
              <p:ext uri="{D42A27DB-BD31-4B8C-83A1-F6EECF244321}">
                <p14:modId xmlns="" xmlns:p14="http://schemas.microsoft.com/office/powerpoint/2010/main" val="2521572957"/>
              </p:ext>
            </p:extLst>
          </p:nvPr>
        </p:nvGraphicFramePr>
        <p:xfrm>
          <a:off x="1943708" y="1964453"/>
          <a:ext cx="6192687" cy="4389120"/>
        </p:xfrm>
        <a:graphic>
          <a:graphicData uri="http://schemas.openxmlformats.org/drawingml/2006/table">
            <a:tbl>
              <a:tblPr firstRow="1" bandRow="1">
                <a:tableStyleId>{2D5ABB26-0587-4C30-8999-92F81FD0307C}</a:tableStyleId>
              </a:tblPr>
              <a:tblGrid>
                <a:gridCol w="432048"/>
                <a:gridCol w="2628292"/>
                <a:gridCol w="3132347"/>
              </a:tblGrid>
              <a:tr h="1987293">
                <a:tc>
                  <a:txBody>
                    <a:bodyPr/>
                    <a:lstStyle/>
                    <a:p>
                      <a:r>
                        <a:rPr lang="it-IT" dirty="0" smtClean="0"/>
                        <a:t>S</a:t>
                      </a:r>
                    </a:p>
                    <a:p>
                      <a:r>
                        <a:rPr lang="it-IT" dirty="0" smtClean="0"/>
                        <a:t>C</a:t>
                      </a:r>
                    </a:p>
                    <a:p>
                      <a:r>
                        <a:rPr lang="it-IT" dirty="0" smtClean="0"/>
                        <a:t>E</a:t>
                      </a:r>
                    </a:p>
                    <a:p>
                      <a:r>
                        <a:rPr lang="it-IT" dirty="0" smtClean="0"/>
                        <a:t>N</a:t>
                      </a:r>
                    </a:p>
                    <a:p>
                      <a:r>
                        <a:rPr lang="it-IT" dirty="0" smtClean="0"/>
                        <a:t>A</a:t>
                      </a:r>
                    </a:p>
                    <a:p>
                      <a:r>
                        <a:rPr lang="it-IT" dirty="0" smtClean="0"/>
                        <a:t>R</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it-IT" sz="2400" b="0" dirty="0" smtClean="0">
                        <a:ln>
                          <a:solidFill>
                            <a:sysClr val="windowText" lastClr="000000"/>
                          </a:solidFill>
                        </a:ln>
                        <a:solidFill>
                          <a:schemeClr val="tx1"/>
                        </a:solidFill>
                      </a:endParaRPr>
                    </a:p>
                    <a:p>
                      <a:pPr algn="ctr"/>
                      <a:r>
                        <a:rPr lang="it-IT" sz="2400" b="0" dirty="0" smtClean="0">
                          <a:ln>
                            <a:solidFill>
                              <a:sysClr val="windowText" lastClr="000000"/>
                            </a:solidFill>
                          </a:ln>
                          <a:solidFill>
                            <a:schemeClr val="tx1"/>
                          </a:solidFill>
                        </a:rPr>
                        <a:t>AMBIENTE</a:t>
                      </a:r>
                    </a:p>
                    <a:p>
                      <a:endParaRPr lang="it-IT" dirty="0" smtClean="0">
                        <a:ln>
                          <a:solidFill>
                            <a:sysClr val="windowText" lastClr="000000"/>
                          </a:solidFill>
                        </a:ln>
                        <a:solidFill>
                          <a:schemeClr val="tx1"/>
                        </a:solidFill>
                      </a:endParaRPr>
                    </a:p>
                    <a:p>
                      <a:endParaRPr lang="it-IT" dirty="0" smtClean="0">
                        <a:ln>
                          <a:solidFill>
                            <a:sysClr val="windowText" lastClr="000000"/>
                          </a:solidFill>
                        </a:ln>
                        <a:solidFill>
                          <a:schemeClr val="tx1"/>
                        </a:solidFill>
                      </a:endParaRPr>
                    </a:p>
                    <a:p>
                      <a:endParaRPr lang="it-IT" dirty="0" smtClean="0">
                        <a:ln>
                          <a:solidFill>
                            <a:sysClr val="windowText" lastClr="000000"/>
                          </a:solidFill>
                        </a:ln>
                        <a:solidFill>
                          <a:schemeClr val="tx1"/>
                        </a:solidFill>
                      </a:endParaRPr>
                    </a:p>
                    <a:p>
                      <a:endParaRPr lang="it-IT" dirty="0">
                        <a:ln>
                          <a:solidFill>
                            <a:sysClr val="windowText" lastClr="000000"/>
                          </a:solidFill>
                        </a:ln>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dirty="0" smtClean="0"/>
                    </a:p>
                    <a:p>
                      <a:pPr algn="ctr"/>
                      <a:r>
                        <a:rPr lang="it-IT" sz="2400" b="1" dirty="0" smtClean="0"/>
                        <a:t>SOCIETA</a:t>
                      </a:r>
                      <a:r>
                        <a:rPr lang="it-IT" sz="2400" dirty="0" smtClean="0"/>
                        <a:t>’</a:t>
                      </a:r>
                      <a:endParaRPr lang="it-IT"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04725">
                <a:tc>
                  <a:txBody>
                    <a:bodyPr/>
                    <a:lstStyle/>
                    <a:p>
                      <a:r>
                        <a:rPr lang="it-IT" dirty="0" smtClean="0"/>
                        <a:t>A</a:t>
                      </a:r>
                    </a:p>
                    <a:p>
                      <a:r>
                        <a:rPr lang="it-IT" dirty="0" smtClean="0"/>
                        <a:t>Z</a:t>
                      </a:r>
                    </a:p>
                    <a:p>
                      <a:r>
                        <a:rPr lang="it-IT" dirty="0" smtClean="0"/>
                        <a:t>I</a:t>
                      </a:r>
                    </a:p>
                    <a:p>
                      <a:r>
                        <a:rPr lang="it-IT" dirty="0" smtClean="0"/>
                        <a:t>O</a:t>
                      </a:r>
                    </a:p>
                    <a:p>
                      <a:r>
                        <a:rPr lang="it-IT" dirty="0" smtClean="0"/>
                        <a:t>N</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it-IT" dirty="0" smtClean="0"/>
                    </a:p>
                    <a:p>
                      <a:endParaRPr lang="it-IT" dirty="0" smtClean="0"/>
                    </a:p>
                    <a:p>
                      <a:pPr algn="ctr"/>
                      <a:r>
                        <a:rPr lang="it-IT" sz="2400" b="1" dirty="0" smtClean="0"/>
                        <a:t>SVILUPPO</a:t>
                      </a:r>
                    </a:p>
                    <a:p>
                      <a:endParaRPr lang="it-IT" dirty="0" smtClean="0"/>
                    </a:p>
                    <a:p>
                      <a:endParaRPr lang="it-IT" dirty="0" smtClean="0"/>
                    </a:p>
                    <a:p>
                      <a:endParaRPr lang="it-IT" dirty="0" smtClean="0"/>
                    </a:p>
                    <a:p>
                      <a:endParaRPr lang="it-IT" dirty="0" smtClean="0"/>
                    </a:p>
                    <a:p>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it-IT" dirty="0" smtClean="0"/>
                    </a:p>
                    <a:p>
                      <a:pPr algn="ctr"/>
                      <a:endParaRPr lang="it-IT" dirty="0" smtClean="0"/>
                    </a:p>
                    <a:p>
                      <a:pPr algn="ctr"/>
                      <a:r>
                        <a:rPr lang="it-IT" sz="2400" b="1" dirty="0" smtClean="0"/>
                        <a:t>POLITICA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Freccia bidirezionale orizzontale 2"/>
          <p:cNvSpPr/>
          <p:nvPr/>
        </p:nvSpPr>
        <p:spPr>
          <a:xfrm>
            <a:off x="4467980" y="2322588"/>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reccia bidirezionale orizzontale 4"/>
          <p:cNvSpPr/>
          <p:nvPr/>
        </p:nvSpPr>
        <p:spPr>
          <a:xfrm>
            <a:off x="4467980" y="4344868"/>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Freccia bidirezionale verticale 5"/>
          <p:cNvSpPr/>
          <p:nvPr/>
        </p:nvSpPr>
        <p:spPr>
          <a:xfrm>
            <a:off x="3491880" y="3212976"/>
            <a:ext cx="484632" cy="1216152"/>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reccia bidirezionale verticale 7"/>
          <p:cNvSpPr/>
          <p:nvPr/>
        </p:nvSpPr>
        <p:spPr>
          <a:xfrm>
            <a:off x="6273900" y="3212976"/>
            <a:ext cx="484632" cy="1216152"/>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 xmlns:p14="http://schemas.microsoft.com/office/powerpoint/2010/main" val="15953209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800" b="1" dirty="0" smtClean="0"/>
              <a:t>EMERGENZA AMBIENTE</a:t>
            </a:r>
            <a:r>
              <a:rPr lang="it-IT" sz="2400" dirty="0" smtClean="0"/>
              <a:t/>
            </a:r>
            <a:br>
              <a:rPr lang="it-IT" sz="2400" dirty="0" smtClean="0"/>
            </a:br>
            <a:r>
              <a:rPr lang="it-IT" sz="2400" dirty="0" smtClean="0"/>
              <a:t>CAMBIAMENTI CLIMATICI</a:t>
            </a:r>
            <a:endParaRPr lang="it-IT" sz="2400" dirty="0"/>
          </a:p>
        </p:txBody>
      </p:sp>
      <p:sp>
        <p:nvSpPr>
          <p:cNvPr id="3" name="Segnaposto contenuto 2"/>
          <p:cNvSpPr>
            <a:spLocks noGrp="1"/>
          </p:cNvSpPr>
          <p:nvPr>
            <p:ph idx="1"/>
          </p:nvPr>
        </p:nvSpPr>
        <p:spPr/>
        <p:txBody>
          <a:bodyPr>
            <a:normAutofit fontScale="92500" lnSpcReduction="10000"/>
          </a:bodyPr>
          <a:lstStyle/>
          <a:p>
            <a:pPr marL="0" indent="0" algn="ctr">
              <a:buNone/>
            </a:pPr>
            <a:r>
              <a:rPr lang="it-IT" dirty="0" smtClean="0"/>
              <a:t>«LAUDATO SI’» E’UN FORTE INTERVENTO SUL DEGRADO AMBIENTALE CONSIDERATO </a:t>
            </a:r>
            <a:r>
              <a:rPr lang="it-IT" dirty="0" smtClean="0">
                <a:solidFill>
                  <a:srgbClr val="FF0000"/>
                </a:solidFill>
              </a:rPr>
              <a:t>DAL PUNTO DI VISTA DELLA FEDE</a:t>
            </a:r>
          </a:p>
          <a:p>
            <a:endParaRPr lang="it-IT" sz="2000" dirty="0" smtClean="0">
              <a:solidFill>
                <a:srgbClr val="FF0000"/>
              </a:solidFill>
            </a:endParaRPr>
          </a:p>
          <a:p>
            <a:r>
              <a:rPr lang="it-IT" sz="2800" dirty="0" smtClean="0"/>
              <a:t>Il capitolo primo fa una dettagliata rassegna dei mali che affliggono il nostro ambiente naturale</a:t>
            </a:r>
          </a:p>
          <a:p>
            <a:endParaRPr lang="it-IT" sz="2800" dirty="0" smtClean="0"/>
          </a:p>
          <a:p>
            <a:r>
              <a:rPr lang="it-IT" sz="3000" dirty="0" smtClean="0"/>
              <a:t>Prendiamo in considerazione </a:t>
            </a:r>
            <a:r>
              <a:rPr lang="it-IT" sz="3000" dirty="0" smtClean="0">
                <a:solidFill>
                  <a:srgbClr val="FF0000"/>
                </a:solidFill>
              </a:rPr>
              <a:t>i cambiamenti climatici </a:t>
            </a:r>
            <a:r>
              <a:rPr lang="it-IT" sz="3000" dirty="0" smtClean="0"/>
              <a:t>secondo il </a:t>
            </a:r>
            <a:r>
              <a:rPr lang="it-IT" sz="3000" dirty="0" smtClean="0">
                <a:solidFill>
                  <a:srgbClr val="FF0000"/>
                </a:solidFill>
              </a:rPr>
              <a:t>paradigma dell’ecologia integrale </a:t>
            </a:r>
            <a:r>
              <a:rPr lang="it-IT" sz="3000" dirty="0" smtClean="0"/>
              <a:t>che tiene conto di tutte le interazioni e interdipendenze dei vari sistemi</a:t>
            </a:r>
          </a:p>
          <a:p>
            <a:endParaRPr lang="it-IT" sz="2800" dirty="0" smtClean="0"/>
          </a:p>
          <a:p>
            <a:endParaRPr lang="it-IT" sz="2000" dirty="0"/>
          </a:p>
        </p:txBody>
      </p:sp>
    </p:spTree>
    <p:extLst>
      <p:ext uri="{BB962C8B-B14F-4D97-AF65-F5344CB8AC3E}">
        <p14:creationId xmlns="" xmlns:p14="http://schemas.microsoft.com/office/powerpoint/2010/main" val="39389983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b="1" dirty="0" smtClean="0">
                <a:solidFill>
                  <a:srgbClr val="FF0000"/>
                </a:solidFill>
              </a:rPr>
              <a:t>CAMBIAMENTI CLIMATICI</a:t>
            </a:r>
            <a:endParaRPr lang="it-IT" sz="3600" b="1" dirty="0">
              <a:solidFill>
                <a:srgbClr val="FF0000"/>
              </a:solidFill>
            </a:endParaRPr>
          </a:p>
        </p:txBody>
      </p:sp>
      <p:sp>
        <p:nvSpPr>
          <p:cNvPr id="3" name="Segnaposto contenuto 2"/>
          <p:cNvSpPr>
            <a:spLocks noGrp="1"/>
          </p:cNvSpPr>
          <p:nvPr>
            <p:ph idx="1"/>
          </p:nvPr>
        </p:nvSpPr>
        <p:spPr/>
        <p:txBody>
          <a:bodyPr>
            <a:normAutofit fontScale="92500" lnSpcReduction="20000"/>
          </a:bodyPr>
          <a:lstStyle/>
          <a:p>
            <a:pPr marL="0" indent="0" algn="ctr">
              <a:buNone/>
            </a:pPr>
            <a:r>
              <a:rPr lang="it-IT" dirty="0" smtClean="0">
                <a:solidFill>
                  <a:schemeClr val="tx2">
                    <a:lumMod val="60000"/>
                    <a:lumOff val="40000"/>
                  </a:schemeClr>
                </a:solidFill>
              </a:rPr>
              <a:t>Ultimo rapporto IPCC 2014</a:t>
            </a:r>
          </a:p>
          <a:p>
            <a:pPr marL="0" indent="0" algn="ctr">
              <a:buNone/>
            </a:pPr>
            <a:r>
              <a:rPr lang="it-IT" sz="1800" dirty="0" err="1" smtClean="0"/>
              <a:t>Intergovernmental</a:t>
            </a:r>
            <a:r>
              <a:rPr lang="it-IT" sz="1800" dirty="0" smtClean="0"/>
              <a:t> Panel on </a:t>
            </a:r>
            <a:r>
              <a:rPr lang="it-IT" sz="1800" dirty="0" err="1" smtClean="0"/>
              <a:t>Climate</a:t>
            </a:r>
            <a:r>
              <a:rPr lang="it-IT" sz="1800" dirty="0" smtClean="0"/>
              <a:t> </a:t>
            </a:r>
            <a:r>
              <a:rPr lang="it-IT" sz="1800" dirty="0" err="1" smtClean="0"/>
              <a:t>Change</a:t>
            </a:r>
            <a:endParaRPr lang="it-IT" sz="1800" dirty="0" smtClean="0"/>
          </a:p>
          <a:p>
            <a:pPr marL="0" indent="0" algn="ctr">
              <a:buNone/>
            </a:pPr>
            <a:r>
              <a:rPr lang="it-IT" sz="3000" dirty="0" smtClean="0"/>
              <a:t>In due secoli dalla rivoluzione industriale </a:t>
            </a:r>
          </a:p>
          <a:p>
            <a:pPr marL="0" indent="0" algn="ctr">
              <a:buNone/>
            </a:pPr>
            <a:r>
              <a:rPr lang="it-IT" sz="3000" dirty="0" smtClean="0"/>
              <a:t>a causa della emissione dei gas serra (CO2 e altri gas)</a:t>
            </a:r>
          </a:p>
          <a:p>
            <a:pPr marL="0" indent="0" algn="ctr">
              <a:buNone/>
            </a:pPr>
            <a:r>
              <a:rPr lang="it-IT" sz="3000" dirty="0" smtClean="0"/>
              <a:t>la </a:t>
            </a:r>
            <a:r>
              <a:rPr lang="it-IT" sz="3000" dirty="0" smtClean="0">
                <a:solidFill>
                  <a:srgbClr val="C00000"/>
                </a:solidFill>
              </a:rPr>
              <a:t>temperatura del pianeta è aumentata in  media di 1°</a:t>
            </a:r>
          </a:p>
          <a:p>
            <a:pPr marL="400050" lvl="1" indent="0">
              <a:buNone/>
            </a:pPr>
            <a:r>
              <a:rPr lang="it-IT" dirty="0" smtClean="0"/>
              <a:t>Per il futuro prossimo – entro la fine di questo secolo - si prefigura una </a:t>
            </a:r>
            <a:r>
              <a:rPr lang="it-IT" dirty="0" smtClean="0">
                <a:solidFill>
                  <a:srgbClr val="C00000"/>
                </a:solidFill>
              </a:rPr>
              <a:t>accelerazione estrema del fenomeno</a:t>
            </a:r>
          </a:p>
          <a:p>
            <a:pPr lvl="1"/>
            <a:r>
              <a:rPr lang="it-IT" dirty="0" smtClean="0"/>
              <a:t>Scenario 1: contenimento temperatura </a:t>
            </a:r>
            <a:r>
              <a:rPr lang="it-IT" dirty="0" smtClean="0">
                <a:solidFill>
                  <a:schemeClr val="tx2">
                    <a:lumMod val="60000"/>
                    <a:lumOff val="40000"/>
                  </a:schemeClr>
                </a:solidFill>
              </a:rPr>
              <a:t>entro 2° gradi</a:t>
            </a:r>
            <a:r>
              <a:rPr lang="it-IT" dirty="0" smtClean="0"/>
              <a:t>: gravi problemi ma ancora gestibili</a:t>
            </a:r>
          </a:p>
          <a:p>
            <a:pPr lvl="1"/>
            <a:r>
              <a:rPr lang="it-IT" dirty="0" smtClean="0"/>
              <a:t>Scenario 2:  temperatura possibile  </a:t>
            </a:r>
            <a:r>
              <a:rPr lang="it-IT" dirty="0" smtClean="0">
                <a:solidFill>
                  <a:schemeClr val="tx2">
                    <a:lumMod val="60000"/>
                    <a:lumOff val="40000"/>
                  </a:schemeClr>
                </a:solidFill>
              </a:rPr>
              <a:t>fino a 4,8°</a:t>
            </a:r>
            <a:r>
              <a:rPr lang="it-IT" dirty="0">
                <a:solidFill>
                  <a:schemeClr val="tx2">
                    <a:lumMod val="60000"/>
                    <a:lumOff val="40000"/>
                  </a:schemeClr>
                </a:solidFill>
              </a:rPr>
              <a:t> </a:t>
            </a:r>
            <a:r>
              <a:rPr lang="it-IT" dirty="0" smtClean="0"/>
              <a:t>a causa delle dinamiche di accumulo: </a:t>
            </a:r>
            <a:r>
              <a:rPr lang="it-IT" b="1" dirty="0" smtClean="0">
                <a:solidFill>
                  <a:srgbClr val="FF0000"/>
                </a:solidFill>
              </a:rPr>
              <a:t>CATASTROFE!</a:t>
            </a:r>
          </a:p>
        </p:txBody>
      </p:sp>
    </p:spTree>
    <p:extLst>
      <p:ext uri="{BB962C8B-B14F-4D97-AF65-F5344CB8AC3E}">
        <p14:creationId xmlns="" xmlns:p14="http://schemas.microsoft.com/office/powerpoint/2010/main" val="29142771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rgbClr val="C00000"/>
                </a:solidFill>
              </a:rPr>
              <a:t>CATASTROFI NATURALI</a:t>
            </a:r>
            <a:endParaRPr lang="it-IT" dirty="0">
              <a:solidFill>
                <a:srgbClr val="C00000"/>
              </a:solidFill>
            </a:endParaRPr>
          </a:p>
        </p:txBody>
      </p:sp>
      <p:sp>
        <p:nvSpPr>
          <p:cNvPr id="3" name="Segnaposto contenuto 2"/>
          <p:cNvSpPr>
            <a:spLocks noGrp="1"/>
          </p:cNvSpPr>
          <p:nvPr>
            <p:ph idx="1"/>
          </p:nvPr>
        </p:nvSpPr>
        <p:spPr/>
        <p:txBody>
          <a:bodyPr>
            <a:normAutofit/>
          </a:bodyPr>
          <a:lstStyle/>
          <a:p>
            <a:r>
              <a:rPr lang="it-IT" sz="3600" dirty="0" smtClean="0"/>
              <a:t>Aumento rapido del livello degli oceani sommersione di zone costiere abitate</a:t>
            </a:r>
          </a:p>
          <a:p>
            <a:r>
              <a:rPr lang="it-IT" sz="3600" dirty="0" smtClean="0"/>
              <a:t>Disastrose alternanza di siccità e alluvioni</a:t>
            </a:r>
          </a:p>
          <a:p>
            <a:r>
              <a:rPr lang="it-IT" sz="3600" dirty="0" smtClean="0"/>
              <a:t>Estinzione di massa di esseri viventi uomini, animali, vegetazione nelle terre e nei mari</a:t>
            </a:r>
            <a:endParaRPr lang="it-IT" sz="3600" dirty="0"/>
          </a:p>
        </p:txBody>
      </p:sp>
    </p:spTree>
    <p:extLst>
      <p:ext uri="{BB962C8B-B14F-4D97-AF65-F5344CB8AC3E}">
        <p14:creationId xmlns="" xmlns:p14="http://schemas.microsoft.com/office/powerpoint/2010/main" val="9642748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rgbClr val="C00000"/>
                </a:solidFill>
              </a:rPr>
              <a:t>DEGENERAZIONE COMPORTAMENTI UMANI</a:t>
            </a:r>
            <a:endParaRPr lang="it-IT" sz="3200" b="1" dirty="0">
              <a:solidFill>
                <a:srgbClr val="C00000"/>
              </a:solidFill>
            </a:endParaRPr>
          </a:p>
        </p:txBody>
      </p:sp>
      <p:sp>
        <p:nvSpPr>
          <p:cNvPr id="3" name="Segnaposto contenuto 2"/>
          <p:cNvSpPr>
            <a:spLocks noGrp="1"/>
          </p:cNvSpPr>
          <p:nvPr>
            <p:ph idx="1"/>
          </p:nvPr>
        </p:nvSpPr>
        <p:spPr/>
        <p:txBody>
          <a:bodyPr/>
          <a:lstStyle/>
          <a:p>
            <a:r>
              <a:rPr lang="it-IT" dirty="0" smtClean="0"/>
              <a:t>I cambiamenti climatici portano </a:t>
            </a:r>
            <a:r>
              <a:rPr lang="it-IT" dirty="0" smtClean="0">
                <a:solidFill>
                  <a:srgbClr val="C00000"/>
                </a:solidFill>
              </a:rPr>
              <a:t>a spostamenti </a:t>
            </a:r>
            <a:r>
              <a:rPr lang="it-IT" dirty="0" smtClean="0"/>
              <a:t>delle risorse basilari: acqua, terreni coltivabili, cibo</a:t>
            </a:r>
          </a:p>
          <a:p>
            <a:r>
              <a:rPr lang="it-IT" dirty="0" smtClean="0"/>
              <a:t>Provocano </a:t>
            </a:r>
            <a:r>
              <a:rPr lang="it-IT" dirty="0" smtClean="0">
                <a:solidFill>
                  <a:srgbClr val="C00000"/>
                </a:solidFill>
              </a:rPr>
              <a:t>sacche di povertà </a:t>
            </a:r>
            <a:r>
              <a:rPr lang="it-IT" dirty="0" smtClean="0"/>
              <a:t>estrema con conseguenti </a:t>
            </a:r>
            <a:r>
              <a:rPr lang="it-IT" dirty="0" smtClean="0">
                <a:solidFill>
                  <a:srgbClr val="C00000"/>
                </a:solidFill>
              </a:rPr>
              <a:t>migrazioni di massa</a:t>
            </a:r>
          </a:p>
          <a:p>
            <a:r>
              <a:rPr lang="it-IT" dirty="0" smtClean="0"/>
              <a:t>Inevitabili </a:t>
            </a:r>
            <a:r>
              <a:rPr lang="it-IT" dirty="0" smtClean="0">
                <a:solidFill>
                  <a:srgbClr val="C00000"/>
                </a:solidFill>
              </a:rPr>
              <a:t>conflitti e guerre</a:t>
            </a:r>
          </a:p>
          <a:p>
            <a:r>
              <a:rPr lang="it-IT" dirty="0"/>
              <a:t>p</a:t>
            </a:r>
            <a:r>
              <a:rPr lang="it-IT" dirty="0" smtClean="0"/>
              <a:t>ossibile </a:t>
            </a:r>
            <a:r>
              <a:rPr lang="it-IT" dirty="0" smtClean="0">
                <a:solidFill>
                  <a:srgbClr val="C00000"/>
                </a:solidFill>
              </a:rPr>
              <a:t>guerra nucleare</a:t>
            </a:r>
            <a:endParaRPr lang="it-IT" dirty="0">
              <a:solidFill>
                <a:srgbClr val="C00000"/>
              </a:solidFill>
            </a:endParaRPr>
          </a:p>
        </p:txBody>
      </p:sp>
    </p:spTree>
    <p:extLst>
      <p:ext uri="{BB962C8B-B14F-4D97-AF65-F5344CB8AC3E}">
        <p14:creationId xmlns="" xmlns:p14="http://schemas.microsoft.com/office/powerpoint/2010/main" val="142366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BUSINESS AS USUAL</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Il raggiungimento della soglia di 4,8° con le conseguenze è inevitabile semplicemente </a:t>
            </a:r>
            <a:r>
              <a:rPr lang="it-IT" dirty="0" smtClean="0">
                <a:solidFill>
                  <a:srgbClr val="C00000"/>
                </a:solidFill>
              </a:rPr>
              <a:t>continuando </a:t>
            </a:r>
            <a:r>
              <a:rPr lang="it-IT" dirty="0" smtClean="0"/>
              <a:t>ad agire come ora: </a:t>
            </a:r>
            <a:r>
              <a:rPr lang="it-IT" dirty="0" smtClean="0">
                <a:solidFill>
                  <a:srgbClr val="C00000"/>
                </a:solidFill>
              </a:rPr>
              <a:t>facendo business </a:t>
            </a:r>
            <a:r>
              <a:rPr lang="it-IT" dirty="0" err="1" smtClean="0">
                <a:solidFill>
                  <a:srgbClr val="C00000"/>
                </a:solidFill>
              </a:rPr>
              <a:t>as</a:t>
            </a:r>
            <a:r>
              <a:rPr lang="it-IT" dirty="0" smtClean="0">
                <a:solidFill>
                  <a:srgbClr val="C00000"/>
                </a:solidFill>
              </a:rPr>
              <a:t> </a:t>
            </a:r>
            <a:r>
              <a:rPr lang="it-IT" dirty="0" err="1" smtClean="0">
                <a:solidFill>
                  <a:srgbClr val="C00000"/>
                </a:solidFill>
              </a:rPr>
              <a:t>usual</a:t>
            </a:r>
            <a:endParaRPr lang="it-IT" dirty="0" smtClean="0">
              <a:solidFill>
                <a:srgbClr val="C00000"/>
              </a:solidFill>
            </a:endParaRPr>
          </a:p>
          <a:p>
            <a:r>
              <a:rPr lang="it-IT" b="1" dirty="0" smtClean="0"/>
              <a:t>Pertanto per non superare la soglia 2° devono essere prese drastiche misure</a:t>
            </a:r>
          </a:p>
          <a:p>
            <a:r>
              <a:rPr lang="it-IT" dirty="0" smtClean="0"/>
              <a:t>la </a:t>
            </a:r>
            <a:r>
              <a:rPr lang="it-IT" dirty="0" err="1" smtClean="0"/>
              <a:t>Cop</a:t>
            </a:r>
            <a:r>
              <a:rPr lang="it-IT" dirty="0" smtClean="0"/>
              <a:t> 21 di Parigi del dicembre scorso ha raccomandato 1,5° indicando alcuni drastici  provvedimenti per la riduzione di CO2</a:t>
            </a:r>
          </a:p>
          <a:p>
            <a:r>
              <a:rPr lang="it-IT" dirty="0" smtClean="0"/>
              <a:t>ma senza sanzioni, lasciati alla buona volontà</a:t>
            </a:r>
            <a:endParaRPr lang="it-IT" dirty="0"/>
          </a:p>
        </p:txBody>
      </p:sp>
    </p:spTree>
    <p:extLst>
      <p:ext uri="{BB962C8B-B14F-4D97-AF65-F5344CB8AC3E}">
        <p14:creationId xmlns="" xmlns:p14="http://schemas.microsoft.com/office/powerpoint/2010/main" val="30948397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solidFill>
                  <a:srgbClr val="C00000"/>
                </a:solidFill>
              </a:rPr>
              <a:t>DOVE STA LA CAUSA DEI DISATROSI CAMBIAMENTI?</a:t>
            </a:r>
            <a:endParaRPr lang="it-IT" sz="3200" b="1" dirty="0">
              <a:solidFill>
                <a:srgbClr val="C00000"/>
              </a:solidFill>
            </a:endParaRPr>
          </a:p>
        </p:txBody>
      </p:sp>
      <p:sp>
        <p:nvSpPr>
          <p:cNvPr id="3" name="Segnaposto contenuto 2"/>
          <p:cNvSpPr>
            <a:spLocks noGrp="1"/>
          </p:cNvSpPr>
          <p:nvPr>
            <p:ph idx="1"/>
          </p:nvPr>
        </p:nvSpPr>
        <p:spPr/>
        <p:txBody>
          <a:bodyPr>
            <a:normAutofit/>
          </a:bodyPr>
          <a:lstStyle/>
          <a:p>
            <a:r>
              <a:rPr lang="it-IT" dirty="0" smtClean="0">
                <a:solidFill>
                  <a:srgbClr val="C00000"/>
                </a:solidFill>
              </a:rPr>
              <a:t>Nell’attività umana </a:t>
            </a:r>
            <a:r>
              <a:rPr lang="it-IT" dirty="0" smtClean="0"/>
              <a:t>e in particolare nel </a:t>
            </a:r>
            <a:r>
              <a:rPr lang="it-IT" dirty="0" smtClean="0">
                <a:solidFill>
                  <a:srgbClr val="FF0000"/>
                </a:solidFill>
              </a:rPr>
              <a:t>tipo di sviluppo</a:t>
            </a:r>
            <a:r>
              <a:rPr lang="it-IT" dirty="0" smtClean="0"/>
              <a:t> che è stato perseguito dall’Occidente con la rivoluzione industriale</a:t>
            </a:r>
          </a:p>
          <a:p>
            <a:r>
              <a:rPr lang="it-IT" dirty="0" smtClean="0"/>
              <a:t>L’Enciclica individua </a:t>
            </a:r>
            <a:r>
              <a:rPr lang="it-IT" b="1" dirty="0" smtClean="0">
                <a:solidFill>
                  <a:schemeClr val="tx2">
                    <a:lumMod val="60000"/>
                    <a:lumOff val="40000"/>
                  </a:schemeClr>
                </a:solidFill>
              </a:rPr>
              <a:t>due elementi negativi di questo sviluppo</a:t>
            </a:r>
          </a:p>
          <a:p>
            <a:pPr lvl="1"/>
            <a:r>
              <a:rPr lang="it-IT" dirty="0">
                <a:solidFill>
                  <a:srgbClr val="C00000"/>
                </a:solidFill>
                <a:latin typeface="Times New Roman"/>
                <a:ea typeface="Calibri"/>
              </a:rPr>
              <a:t>PARADIGMA </a:t>
            </a:r>
            <a:r>
              <a:rPr lang="it-IT" dirty="0" smtClean="0">
                <a:solidFill>
                  <a:srgbClr val="C00000"/>
                </a:solidFill>
                <a:latin typeface="Times New Roman"/>
                <a:ea typeface="Calibri"/>
              </a:rPr>
              <a:t>TECNOLOGICO</a:t>
            </a:r>
          </a:p>
          <a:p>
            <a:pPr marL="0" indent="0">
              <a:buNone/>
            </a:pPr>
            <a:r>
              <a:rPr lang="it-IT" sz="2400" dirty="0" smtClean="0">
                <a:latin typeface="Times New Roman"/>
                <a:ea typeface="Calibri"/>
              </a:rPr>
              <a:t>	(uso </a:t>
            </a:r>
            <a:r>
              <a:rPr lang="it-IT" sz="2400" dirty="0">
                <a:latin typeface="Times New Roman"/>
                <a:ea typeface="Calibri"/>
              </a:rPr>
              <a:t>irrazionale della potenza </a:t>
            </a:r>
            <a:r>
              <a:rPr lang="it-IT" sz="2400" dirty="0" smtClean="0">
                <a:latin typeface="Times New Roman"/>
                <a:ea typeface="Calibri"/>
              </a:rPr>
              <a:t>tecnologica)</a:t>
            </a:r>
          </a:p>
          <a:p>
            <a:pPr marL="857250" lvl="1" indent="-457200"/>
            <a:r>
              <a:rPr lang="it-IT" dirty="0" smtClean="0">
                <a:solidFill>
                  <a:srgbClr val="C00000"/>
                </a:solidFill>
                <a:latin typeface="Times New Roman"/>
                <a:ea typeface="Calibri"/>
                <a:cs typeface="Times New Roman"/>
              </a:rPr>
              <a:t>IDEOLOGIA DEL PROFITTO E DEL MERCATO</a:t>
            </a:r>
            <a:endParaRPr lang="it-IT" dirty="0">
              <a:solidFill>
                <a:srgbClr val="C00000"/>
              </a:solidFill>
              <a:latin typeface="Times New Roman"/>
              <a:ea typeface="Calibri"/>
              <a:cs typeface="Times New Roman"/>
            </a:endParaRPr>
          </a:p>
          <a:p>
            <a:endParaRPr lang="it-IT" dirty="0" smtClean="0"/>
          </a:p>
          <a:p>
            <a:endParaRPr lang="it-IT" dirty="0"/>
          </a:p>
        </p:txBody>
      </p:sp>
    </p:spTree>
    <p:extLst>
      <p:ext uri="{BB962C8B-B14F-4D97-AF65-F5344CB8AC3E}">
        <p14:creationId xmlns="" xmlns:p14="http://schemas.microsoft.com/office/powerpoint/2010/main" val="22099992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fontScale="90000"/>
          </a:bodyPr>
          <a:lstStyle/>
          <a:p>
            <a:r>
              <a:rPr lang="it-IT" dirty="0" smtClean="0">
                <a:solidFill>
                  <a:srgbClr val="C00000"/>
                </a:solidFill>
              </a:rPr>
              <a:t>LS: PARADIGMA TECNOLOGICO</a:t>
            </a:r>
            <a:endParaRPr lang="it-IT" dirty="0">
              <a:solidFill>
                <a:srgbClr val="C00000"/>
              </a:solidFill>
            </a:endParaRPr>
          </a:p>
        </p:txBody>
      </p:sp>
      <p:sp>
        <p:nvSpPr>
          <p:cNvPr id="3" name="Segnaposto contenuto 2"/>
          <p:cNvSpPr>
            <a:spLocks noGrp="1"/>
          </p:cNvSpPr>
          <p:nvPr>
            <p:ph idx="1"/>
          </p:nvPr>
        </p:nvSpPr>
        <p:spPr>
          <a:xfrm>
            <a:off x="457200" y="764704"/>
            <a:ext cx="8229600" cy="6408712"/>
          </a:xfrm>
        </p:spPr>
        <p:txBody>
          <a:bodyPr>
            <a:noAutofit/>
          </a:bodyPr>
          <a:lstStyle/>
          <a:p>
            <a:pPr>
              <a:spcAft>
                <a:spcPts val="0"/>
              </a:spcAft>
            </a:pPr>
            <a:r>
              <a:rPr lang="it-IT" dirty="0">
                <a:solidFill>
                  <a:srgbClr val="000000"/>
                </a:solidFill>
                <a:latin typeface="Tahoma"/>
                <a:ea typeface="Calibri"/>
                <a:cs typeface="Times New Roman"/>
              </a:rPr>
              <a:t>106. È come se il soggetto si trovasse di fronte alla realtà informe totalmente </a:t>
            </a:r>
            <a:r>
              <a:rPr lang="it-IT" b="1" dirty="0">
                <a:solidFill>
                  <a:srgbClr val="000000"/>
                </a:solidFill>
                <a:latin typeface="Tahoma"/>
                <a:ea typeface="Calibri"/>
                <a:cs typeface="Times New Roman"/>
              </a:rPr>
              <a:t>disponibile alla sua manipolazione</a:t>
            </a:r>
            <a:r>
              <a:rPr lang="it-IT" dirty="0">
                <a:solidFill>
                  <a:srgbClr val="000000"/>
                </a:solidFill>
                <a:latin typeface="Tahoma"/>
                <a:ea typeface="Calibri"/>
                <a:cs typeface="Times New Roman"/>
              </a:rPr>
              <a:t>. L’intervento dell’essere umano sulla natura si è sempre verificato, ma per molto tempo ha avuto la caratteristica di accompagnare, di assecondare le possibilità offerte dalle cose stesse. Si trattava di ricevere quello </a:t>
            </a:r>
            <a:r>
              <a:rPr lang="it-IT" b="1" dirty="0">
                <a:solidFill>
                  <a:srgbClr val="000000"/>
                </a:solidFill>
                <a:latin typeface="Tahoma"/>
                <a:ea typeface="Calibri"/>
                <a:cs typeface="Times New Roman"/>
              </a:rPr>
              <a:t>che la realtà naturale da sé permette</a:t>
            </a:r>
            <a:r>
              <a:rPr lang="it-IT" dirty="0">
                <a:solidFill>
                  <a:srgbClr val="000000"/>
                </a:solidFill>
                <a:latin typeface="Tahoma"/>
                <a:ea typeface="Calibri"/>
                <a:cs typeface="Times New Roman"/>
              </a:rPr>
              <a:t>, come tendendo la mano. </a:t>
            </a:r>
            <a:endParaRPr lang="it-IT" dirty="0">
              <a:latin typeface="Times New Roman"/>
              <a:ea typeface="Calibri"/>
              <a:cs typeface="Times New Roman"/>
            </a:endParaRPr>
          </a:p>
          <a:p>
            <a:endParaRPr lang="it-IT" dirty="0"/>
          </a:p>
        </p:txBody>
      </p:sp>
    </p:spTree>
    <p:extLst>
      <p:ext uri="{BB962C8B-B14F-4D97-AF65-F5344CB8AC3E}">
        <p14:creationId xmlns="" xmlns:p14="http://schemas.microsoft.com/office/powerpoint/2010/main" val="26913979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625468" y="620688"/>
            <a:ext cx="7978980" cy="6001643"/>
          </a:xfrm>
          <a:prstGeom prst="rect">
            <a:avLst/>
          </a:prstGeom>
        </p:spPr>
        <p:txBody>
          <a:bodyPr wrap="square">
            <a:spAutoFit/>
          </a:bodyPr>
          <a:lstStyle/>
          <a:p>
            <a:pPr lvl="0">
              <a:spcBef>
                <a:spcPct val="20000"/>
              </a:spcBef>
            </a:pPr>
            <a:r>
              <a:rPr lang="it-IT" sz="3200" dirty="0">
                <a:solidFill>
                  <a:srgbClr val="000000"/>
                </a:solidFill>
                <a:latin typeface="Tahoma"/>
                <a:ea typeface="Calibri"/>
                <a:cs typeface="Times New Roman"/>
              </a:rPr>
              <a:t>Viceversa, ora ciò che interessa è </a:t>
            </a:r>
            <a:r>
              <a:rPr lang="it-IT" sz="3200" b="1" dirty="0">
                <a:solidFill>
                  <a:srgbClr val="000000"/>
                </a:solidFill>
                <a:latin typeface="Tahoma"/>
                <a:ea typeface="Calibri"/>
                <a:cs typeface="Times New Roman"/>
              </a:rPr>
              <a:t>estrarre tutto quanto è possibile</a:t>
            </a:r>
            <a:r>
              <a:rPr lang="it-IT" sz="3200" dirty="0">
                <a:solidFill>
                  <a:srgbClr val="000000"/>
                </a:solidFill>
                <a:latin typeface="Tahoma"/>
                <a:ea typeface="Calibri"/>
                <a:cs typeface="Times New Roman"/>
              </a:rPr>
              <a:t> dalle cose attraverso l’imposizione della mano umana, che tende ad ignorare o a dimenticare la realtà stessa di ciò che ha dinanzi. Per questo l’essere umano e le cose hanno cessato di darsi amichevolmente la mano, diventando invece dei contendenti. Da qui si passa facilmente all’idea di </a:t>
            </a:r>
            <a:r>
              <a:rPr lang="it-IT" sz="3200" b="1" dirty="0">
                <a:solidFill>
                  <a:srgbClr val="000000"/>
                </a:solidFill>
                <a:latin typeface="Tahoma"/>
                <a:ea typeface="Calibri"/>
                <a:cs typeface="Times New Roman"/>
              </a:rPr>
              <a:t>una crescita infinita o illimitata</a:t>
            </a:r>
            <a:r>
              <a:rPr lang="it-IT" sz="3200" dirty="0">
                <a:solidFill>
                  <a:srgbClr val="000000"/>
                </a:solidFill>
                <a:latin typeface="Tahoma"/>
                <a:ea typeface="Calibri"/>
                <a:cs typeface="Times New Roman"/>
              </a:rPr>
              <a:t>, che ha tanto entusiasmato gli economisti, i teorici della finanza e della tecnologia.</a:t>
            </a:r>
            <a:endParaRPr lang="it-IT" sz="3200" dirty="0">
              <a:solidFill>
                <a:prstClr val="black"/>
              </a:solidFill>
              <a:latin typeface="Times New Roman"/>
              <a:ea typeface="Calibri"/>
              <a:cs typeface="Times New Roman"/>
            </a:endParaRPr>
          </a:p>
        </p:txBody>
      </p:sp>
    </p:spTree>
    <p:extLst>
      <p:ext uri="{BB962C8B-B14F-4D97-AF65-F5344CB8AC3E}">
        <p14:creationId xmlns="" xmlns:p14="http://schemas.microsoft.com/office/powerpoint/2010/main" val="32535170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Autofit/>
          </a:bodyPr>
          <a:lstStyle/>
          <a:p>
            <a:r>
              <a:rPr lang="it-IT" sz="3600" dirty="0" smtClean="0">
                <a:solidFill>
                  <a:srgbClr val="C00000"/>
                </a:solidFill>
              </a:rPr>
              <a:t>LS: PROFITTO E  MERCATO (LIBERISMO)</a:t>
            </a:r>
            <a:endParaRPr lang="it-IT" sz="3600" dirty="0">
              <a:solidFill>
                <a:srgbClr val="C00000"/>
              </a:solidFill>
            </a:endParaRPr>
          </a:p>
        </p:txBody>
      </p:sp>
      <p:sp>
        <p:nvSpPr>
          <p:cNvPr id="3" name="Segnaposto contenuto 2"/>
          <p:cNvSpPr>
            <a:spLocks noGrp="1"/>
          </p:cNvSpPr>
          <p:nvPr>
            <p:ph idx="1"/>
          </p:nvPr>
        </p:nvSpPr>
        <p:spPr>
          <a:xfrm>
            <a:off x="467544" y="1412776"/>
            <a:ext cx="8219256" cy="5445224"/>
          </a:xfrm>
        </p:spPr>
        <p:txBody>
          <a:bodyPr>
            <a:noAutofit/>
          </a:bodyPr>
          <a:lstStyle/>
          <a:p>
            <a:pPr>
              <a:spcAft>
                <a:spcPts val="0"/>
              </a:spcAft>
            </a:pPr>
            <a:r>
              <a:rPr lang="it-IT" dirty="0">
                <a:solidFill>
                  <a:srgbClr val="000000"/>
                </a:solidFill>
                <a:latin typeface="Tahoma"/>
                <a:ea typeface="Calibri"/>
                <a:cs typeface="Times New Roman"/>
              </a:rPr>
              <a:t>190. Ancora una volta, conviene evitare una concezione magica del mercato, che tende a pensare che i problemi si risolvano solo con la crescita dei profitti delle imprese o degli individui. È realistico aspettarsi che chi è ossessionato dalla massimizzazione dei profitti si fermi a pensare agli effetti ambientali che lascerà alle prossime generazioni? </a:t>
            </a:r>
            <a:endParaRPr lang="it-IT" dirty="0"/>
          </a:p>
        </p:txBody>
      </p:sp>
    </p:spTree>
    <p:extLst>
      <p:ext uri="{BB962C8B-B14F-4D97-AF65-F5344CB8AC3E}">
        <p14:creationId xmlns="" xmlns:p14="http://schemas.microsoft.com/office/powerpoint/2010/main" val="17215218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39552" y="188639"/>
            <a:ext cx="8280920" cy="6494085"/>
          </a:xfrm>
          <a:prstGeom prst="rect">
            <a:avLst/>
          </a:prstGeom>
        </p:spPr>
        <p:txBody>
          <a:bodyPr wrap="square">
            <a:spAutoFit/>
          </a:bodyPr>
          <a:lstStyle/>
          <a:p>
            <a:pPr marL="342900" lvl="0" indent="-342900">
              <a:spcBef>
                <a:spcPct val="20000"/>
              </a:spcBef>
              <a:buFont typeface="Arial" panose="020B0604020202020204" pitchFamily="34" charset="0"/>
              <a:buChar char="•"/>
            </a:pPr>
            <a:r>
              <a:rPr lang="it-IT" sz="3200" dirty="0">
                <a:solidFill>
                  <a:srgbClr val="000000"/>
                </a:solidFill>
                <a:latin typeface="Tahoma"/>
                <a:ea typeface="Calibri"/>
                <a:cs typeface="Times New Roman"/>
              </a:rPr>
              <a:t>All’interno dello schema della rendita non c’è posto per pensare ai ritmi della natura, ai suoi tempi di degradazione e di rigenerazione, e alla complessità degli ecosistemi che possono essere gravemente alterati dall’intervento umano. Inoltre, quando si parla di biodiversità, al massimo la si pensa come una riserva di risorse economiche che potrebbe essere sfruttata, ma non si considerano seriamente il valore reale delle cose, il loro significato per le persone e le culture, gli interessi e le necessità dei poveri.</a:t>
            </a:r>
            <a:endParaRPr lang="it-IT" sz="3200" dirty="0">
              <a:solidFill>
                <a:prstClr val="black"/>
              </a:solidFill>
              <a:latin typeface="Times New Roman"/>
              <a:ea typeface="Calibri"/>
              <a:cs typeface="Times New Roman"/>
            </a:endParaRPr>
          </a:p>
        </p:txBody>
      </p:sp>
    </p:spTree>
    <p:extLst>
      <p:ext uri="{BB962C8B-B14F-4D97-AF65-F5344CB8AC3E}">
        <p14:creationId xmlns="" xmlns:p14="http://schemas.microsoft.com/office/powerpoint/2010/main" val="8694409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78098"/>
          </a:xfrm>
        </p:spPr>
        <p:txBody>
          <a:bodyPr/>
          <a:lstStyle/>
          <a:p>
            <a:r>
              <a:rPr lang="it-IT" dirty="0" smtClean="0"/>
              <a:t>RICADUTE NEFASTE</a:t>
            </a:r>
            <a:endParaRPr lang="it-IT" dirty="0"/>
          </a:p>
        </p:txBody>
      </p:sp>
      <p:sp>
        <p:nvSpPr>
          <p:cNvPr id="3" name="Segnaposto contenuto 2"/>
          <p:cNvSpPr>
            <a:spLocks noGrp="1"/>
          </p:cNvSpPr>
          <p:nvPr>
            <p:ph idx="1"/>
          </p:nvPr>
        </p:nvSpPr>
        <p:spPr>
          <a:xfrm>
            <a:off x="457200" y="1124744"/>
            <a:ext cx="8229600" cy="5001419"/>
          </a:xfrm>
        </p:spPr>
        <p:txBody>
          <a:bodyPr>
            <a:normAutofit/>
          </a:bodyPr>
          <a:lstStyle/>
          <a:p>
            <a:pPr>
              <a:spcAft>
                <a:spcPts val="0"/>
              </a:spcAft>
            </a:pPr>
            <a:r>
              <a:rPr lang="it-IT" sz="2800" dirty="0">
                <a:solidFill>
                  <a:srgbClr val="000000"/>
                </a:solidFill>
                <a:latin typeface="Segoe UI Semibold" panose="020B0702040204020203" pitchFamily="34" charset="0"/>
                <a:ea typeface="Calibri"/>
                <a:cs typeface="Segoe UI Semibold" panose="020B0702040204020203" pitchFamily="34" charset="0"/>
              </a:rPr>
              <a:t>Una simile economia stimolata dalla </a:t>
            </a:r>
            <a:r>
              <a:rPr lang="it-IT" sz="2800" dirty="0">
                <a:solidFill>
                  <a:schemeClr val="tx2">
                    <a:lumMod val="60000"/>
                    <a:lumOff val="40000"/>
                  </a:schemeClr>
                </a:solidFill>
                <a:latin typeface="Segoe UI Semibold" panose="020B0702040204020203" pitchFamily="34" charset="0"/>
                <a:ea typeface="Calibri"/>
                <a:cs typeface="Segoe UI Semibold" panose="020B0702040204020203" pitchFamily="34" charset="0"/>
              </a:rPr>
              <a:t>tecnologia</a:t>
            </a:r>
            <a:r>
              <a:rPr lang="it-IT" sz="2800" dirty="0">
                <a:solidFill>
                  <a:srgbClr val="000000"/>
                </a:solidFill>
                <a:latin typeface="Segoe UI Semibold" panose="020B0702040204020203" pitchFamily="34" charset="0"/>
                <a:ea typeface="Calibri"/>
                <a:cs typeface="Segoe UI Semibold" panose="020B0702040204020203" pitchFamily="34" charset="0"/>
              </a:rPr>
              <a:t> e dal </a:t>
            </a:r>
            <a:r>
              <a:rPr lang="it-IT" sz="2800" dirty="0">
                <a:solidFill>
                  <a:schemeClr val="tx2">
                    <a:lumMod val="60000"/>
                    <a:lumOff val="40000"/>
                  </a:schemeClr>
                </a:solidFill>
                <a:latin typeface="Segoe UI Semibold" panose="020B0702040204020203" pitchFamily="34" charset="0"/>
                <a:ea typeface="Calibri"/>
                <a:cs typeface="Segoe UI Semibold" panose="020B0702040204020203" pitchFamily="34" charset="0"/>
              </a:rPr>
              <a:t>guadagno </a:t>
            </a:r>
            <a:r>
              <a:rPr lang="it-IT" sz="2800" dirty="0">
                <a:solidFill>
                  <a:srgbClr val="000000"/>
                </a:solidFill>
                <a:latin typeface="Segoe UI Semibold" panose="020B0702040204020203" pitchFamily="34" charset="0"/>
                <a:ea typeface="Calibri"/>
                <a:cs typeface="Segoe UI Semibold" panose="020B0702040204020203" pitchFamily="34" charset="0"/>
              </a:rPr>
              <a:t>in un contesto di </a:t>
            </a:r>
            <a:r>
              <a:rPr lang="it-IT" sz="2800" dirty="0">
                <a:solidFill>
                  <a:schemeClr val="tx2">
                    <a:lumMod val="60000"/>
                    <a:lumOff val="40000"/>
                  </a:schemeClr>
                </a:solidFill>
                <a:latin typeface="Segoe UI Semibold" panose="020B0702040204020203" pitchFamily="34" charset="0"/>
                <a:ea typeface="Calibri"/>
                <a:cs typeface="Segoe UI Semibold" panose="020B0702040204020203" pitchFamily="34" charset="0"/>
              </a:rPr>
              <a:t>mercato</a:t>
            </a:r>
            <a:r>
              <a:rPr lang="it-IT" sz="2800" dirty="0">
                <a:solidFill>
                  <a:srgbClr val="000000"/>
                </a:solidFill>
                <a:latin typeface="Segoe UI Semibold" panose="020B0702040204020203" pitchFamily="34" charset="0"/>
                <a:ea typeface="Calibri"/>
                <a:cs typeface="Segoe UI Semibold" panose="020B0702040204020203" pitchFamily="34" charset="0"/>
              </a:rPr>
              <a:t> </a:t>
            </a:r>
            <a:r>
              <a:rPr lang="it-IT" sz="2800" dirty="0">
                <a:solidFill>
                  <a:schemeClr val="tx2">
                    <a:lumMod val="60000"/>
                    <a:lumOff val="40000"/>
                  </a:schemeClr>
                </a:solidFill>
                <a:latin typeface="Segoe UI Semibold" panose="020B0702040204020203" pitchFamily="34" charset="0"/>
                <a:ea typeface="Calibri"/>
                <a:cs typeface="Segoe UI Semibold" panose="020B0702040204020203" pitchFamily="34" charset="0"/>
              </a:rPr>
              <a:t>libero</a:t>
            </a:r>
            <a:r>
              <a:rPr lang="it-IT" sz="2800" dirty="0">
                <a:solidFill>
                  <a:srgbClr val="000000"/>
                </a:solidFill>
                <a:latin typeface="Segoe UI Semibold" panose="020B0702040204020203" pitchFamily="34" charset="0"/>
                <a:ea typeface="Calibri"/>
                <a:cs typeface="Segoe UI Semibold" panose="020B0702040204020203" pitchFamily="34" charset="0"/>
              </a:rPr>
              <a:t> dominato dalla </a:t>
            </a:r>
            <a:r>
              <a:rPr lang="it-IT" sz="2800" dirty="0">
                <a:solidFill>
                  <a:schemeClr val="tx2">
                    <a:lumMod val="60000"/>
                    <a:lumOff val="40000"/>
                  </a:schemeClr>
                </a:solidFill>
                <a:latin typeface="Segoe UI Semibold" panose="020B0702040204020203" pitchFamily="34" charset="0"/>
                <a:ea typeface="Calibri"/>
                <a:cs typeface="Segoe UI Semibold" panose="020B0702040204020203" pitchFamily="34" charset="0"/>
              </a:rPr>
              <a:t>concorrenza</a:t>
            </a:r>
            <a:r>
              <a:rPr lang="it-IT" sz="2800" dirty="0">
                <a:solidFill>
                  <a:srgbClr val="000000"/>
                </a:solidFill>
                <a:latin typeface="Segoe UI Semibold" panose="020B0702040204020203" pitchFamily="34" charset="0"/>
                <a:ea typeface="Calibri"/>
                <a:cs typeface="Segoe UI Semibold" panose="020B0702040204020203" pitchFamily="34" charset="0"/>
              </a:rPr>
              <a:t> </a:t>
            </a:r>
            <a:endParaRPr lang="it-IT" sz="2800" dirty="0" smtClean="0">
              <a:solidFill>
                <a:srgbClr val="000000"/>
              </a:solidFill>
              <a:latin typeface="Segoe UI Semibold" panose="020B0702040204020203" pitchFamily="34" charset="0"/>
              <a:ea typeface="Calibri"/>
              <a:cs typeface="Segoe UI Semibold" panose="020B0702040204020203" pitchFamily="34" charset="0"/>
            </a:endParaRPr>
          </a:p>
          <a:p>
            <a:pPr marL="1200150" lvl="2" indent="-342900"/>
            <a:r>
              <a:rPr lang="it-IT" sz="2800" dirty="0" smtClean="0">
                <a:solidFill>
                  <a:srgbClr val="000000"/>
                </a:solidFill>
                <a:latin typeface="Segoe UI Semibold" panose="020B0702040204020203" pitchFamily="34" charset="0"/>
                <a:ea typeface="Calibri"/>
                <a:cs typeface="Segoe UI Semibold" panose="020B0702040204020203" pitchFamily="34" charset="0"/>
              </a:rPr>
              <a:t>produce forti concentrazioni di ricchezza: </a:t>
            </a:r>
            <a:r>
              <a:rPr lang="it-IT" sz="2800" dirty="0" smtClean="0">
                <a:solidFill>
                  <a:srgbClr val="FF0000"/>
                </a:solidFill>
                <a:latin typeface="Segoe UI Semibold" panose="020B0702040204020203" pitchFamily="34" charset="0"/>
                <a:ea typeface="Calibri"/>
                <a:cs typeface="Segoe UI Semibold" panose="020B0702040204020203" pitchFamily="34" charset="0"/>
              </a:rPr>
              <a:t>forti poteri economici </a:t>
            </a:r>
          </a:p>
          <a:p>
            <a:pPr marL="1200150" lvl="2" indent="-342900"/>
            <a:r>
              <a:rPr lang="it-IT" sz="2800" dirty="0" smtClean="0">
                <a:solidFill>
                  <a:srgbClr val="FF0000"/>
                </a:solidFill>
                <a:latin typeface="Segoe UI Semibold" panose="020B0702040204020203" pitchFamily="34" charset="0"/>
                <a:ea typeface="Calibri"/>
                <a:cs typeface="Segoe UI Semibold" panose="020B0702040204020203" pitchFamily="34" charset="0"/>
              </a:rPr>
              <a:t>Condiziona i </a:t>
            </a:r>
            <a:r>
              <a:rPr lang="it-IT" sz="2800" dirty="0">
                <a:solidFill>
                  <a:srgbClr val="FF0000"/>
                </a:solidFill>
                <a:latin typeface="Segoe UI Semibold" panose="020B0702040204020203" pitchFamily="34" charset="0"/>
                <a:ea typeface="Calibri"/>
                <a:cs typeface="Segoe UI Semibold" panose="020B0702040204020203" pitchFamily="34" charset="0"/>
              </a:rPr>
              <a:t>governi </a:t>
            </a:r>
            <a:r>
              <a:rPr lang="it-IT" sz="2800" dirty="0" smtClean="0">
                <a:solidFill>
                  <a:srgbClr val="000000"/>
                </a:solidFill>
                <a:latin typeface="Segoe UI Semibold" panose="020B0702040204020203" pitchFamily="34" charset="0"/>
                <a:ea typeface="Calibri"/>
                <a:cs typeface="Segoe UI Semibold" panose="020B0702040204020203" pitchFamily="34" charset="0"/>
              </a:rPr>
              <a:t>che non   </a:t>
            </a:r>
            <a:r>
              <a:rPr lang="it-IT" sz="2800" dirty="0">
                <a:solidFill>
                  <a:srgbClr val="000000"/>
                </a:solidFill>
                <a:latin typeface="Segoe UI Semibold" panose="020B0702040204020203" pitchFamily="34" charset="0"/>
                <a:ea typeface="Calibri"/>
                <a:cs typeface="Segoe UI Semibold" panose="020B0702040204020203" pitchFamily="34" charset="0"/>
              </a:rPr>
              <a:t>riescono ad imporre limiti e </a:t>
            </a:r>
            <a:r>
              <a:rPr lang="it-IT" sz="2800" dirty="0" smtClean="0">
                <a:solidFill>
                  <a:srgbClr val="000000"/>
                </a:solidFill>
                <a:latin typeface="Segoe UI Semibold" panose="020B0702040204020203" pitchFamily="34" charset="0"/>
                <a:ea typeface="Calibri"/>
                <a:cs typeface="Segoe UI Semibold" panose="020B0702040204020203" pitchFamily="34" charset="0"/>
              </a:rPr>
              <a:t>riforme sociali</a:t>
            </a:r>
          </a:p>
          <a:p>
            <a:pPr marL="1200150" lvl="2" indent="-342900"/>
            <a:r>
              <a:rPr lang="it-IT" sz="2800" dirty="0" smtClean="0">
                <a:solidFill>
                  <a:srgbClr val="000000"/>
                </a:solidFill>
                <a:latin typeface="Segoe UI Semibold" panose="020B0702040204020203" pitchFamily="34" charset="0"/>
                <a:ea typeface="Calibri"/>
                <a:cs typeface="Segoe UI Semibold" panose="020B0702040204020203" pitchFamily="34" charset="0"/>
              </a:rPr>
              <a:t> si creano </a:t>
            </a:r>
            <a:r>
              <a:rPr lang="it-IT" sz="2800" dirty="0" smtClean="0">
                <a:solidFill>
                  <a:srgbClr val="FF0000"/>
                </a:solidFill>
                <a:latin typeface="Segoe UI Semibold" panose="020B0702040204020203" pitchFamily="34" charset="0"/>
                <a:ea typeface="Calibri"/>
                <a:cs typeface="Segoe UI Semibold" panose="020B0702040204020203" pitchFamily="34" charset="0"/>
              </a:rPr>
              <a:t>vaste aree di povertà </a:t>
            </a:r>
            <a:r>
              <a:rPr lang="it-IT" sz="2800" dirty="0" smtClean="0">
                <a:solidFill>
                  <a:srgbClr val="000000"/>
                </a:solidFill>
                <a:latin typeface="Segoe UI Semibold" panose="020B0702040204020203" pitchFamily="34" charset="0"/>
                <a:ea typeface="Calibri"/>
                <a:cs typeface="Segoe UI Semibold" panose="020B0702040204020203" pitchFamily="34" charset="0"/>
              </a:rPr>
              <a:t>all’interno degli stati e tra gli stati del mondo</a:t>
            </a:r>
          </a:p>
          <a:p>
            <a:pPr marL="1200150" lvl="2" indent="-342900"/>
            <a:r>
              <a:rPr lang="it-IT" sz="2800" dirty="0" smtClean="0">
                <a:solidFill>
                  <a:srgbClr val="FF0000"/>
                </a:solidFill>
                <a:latin typeface="Segoe UI Semibold" panose="020B0702040204020203" pitchFamily="34" charset="0"/>
                <a:ea typeface="Calibri"/>
                <a:cs typeface="Segoe UI Semibold" panose="020B0702040204020203" pitchFamily="34" charset="0"/>
              </a:rPr>
              <a:t>Gravi danni all’ambiente</a:t>
            </a:r>
            <a:endParaRPr lang="it-IT" sz="2800" dirty="0">
              <a:solidFill>
                <a:srgbClr val="FF0000"/>
              </a:solidFill>
              <a:latin typeface="Segoe UI Semibold" panose="020B0702040204020203" pitchFamily="34" charset="0"/>
              <a:ea typeface="Calibri"/>
              <a:cs typeface="Segoe UI Semibold" panose="020B0702040204020203" pitchFamily="34" charset="0"/>
            </a:endParaRPr>
          </a:p>
          <a:p>
            <a:pPr marL="0" indent="0">
              <a:spcAft>
                <a:spcPts val="0"/>
              </a:spcAft>
              <a:buNone/>
            </a:pPr>
            <a:endParaRPr lang="it-IT" sz="3600" dirty="0">
              <a:effectLst/>
              <a:latin typeface="Times New Roman"/>
              <a:ea typeface="Calibri"/>
              <a:cs typeface="Times New Roman"/>
            </a:endParaRPr>
          </a:p>
        </p:txBody>
      </p:sp>
      <p:cxnSp>
        <p:nvCxnSpPr>
          <p:cNvPr id="9" name="Connettore 2 8"/>
          <p:cNvCxnSpPr/>
          <p:nvPr/>
        </p:nvCxnSpPr>
        <p:spPr>
          <a:xfrm>
            <a:off x="791580" y="3212976"/>
            <a:ext cx="360040" cy="144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p:nvPr/>
        </p:nvCxnSpPr>
        <p:spPr>
          <a:xfrm>
            <a:off x="863588" y="2564904"/>
            <a:ext cx="288032" cy="1440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Connettore 2 12"/>
          <p:cNvCxnSpPr/>
          <p:nvPr/>
        </p:nvCxnSpPr>
        <p:spPr>
          <a:xfrm>
            <a:off x="863588" y="4185084"/>
            <a:ext cx="288032" cy="1800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Connettore 2 22"/>
          <p:cNvCxnSpPr/>
          <p:nvPr/>
        </p:nvCxnSpPr>
        <p:spPr>
          <a:xfrm>
            <a:off x="791580" y="4892312"/>
            <a:ext cx="432048"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275568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55576" y="274638"/>
            <a:ext cx="7931224" cy="490066"/>
          </a:xfrm>
        </p:spPr>
        <p:txBody>
          <a:bodyPr>
            <a:normAutofit fontScale="90000"/>
          </a:bodyPr>
          <a:lstStyle/>
          <a:p>
            <a:r>
              <a:rPr lang="it-IT" dirty="0" smtClean="0"/>
              <a:t>CIRCOLO NEFASTO</a:t>
            </a:r>
            <a:endParaRPr lang="it-IT" dirty="0"/>
          </a:p>
        </p:txBody>
      </p:sp>
      <p:graphicFrame>
        <p:nvGraphicFramePr>
          <p:cNvPr id="4" name="Segnaposto contenuto 3"/>
          <p:cNvGraphicFramePr>
            <a:graphicFrameLocks noGrp="1"/>
          </p:cNvGraphicFramePr>
          <p:nvPr>
            <p:ph idx="1"/>
            <p:extLst>
              <p:ext uri="{D42A27DB-BD31-4B8C-83A1-F6EECF244321}">
                <p14:modId xmlns="" xmlns:p14="http://schemas.microsoft.com/office/powerpoint/2010/main" val="2140836023"/>
              </p:ext>
            </p:extLst>
          </p:nvPr>
        </p:nvGraphicFramePr>
        <p:xfrm>
          <a:off x="2051720" y="671356"/>
          <a:ext cx="5616624" cy="6098170"/>
        </p:xfrm>
        <a:graphic>
          <a:graphicData uri="http://schemas.openxmlformats.org/drawingml/2006/table">
            <a:tbl>
              <a:tblPr firstRow="1" bandRow="1">
                <a:tableStyleId>{2D5ABB26-0587-4C30-8999-92F81FD0307C}</a:tableStyleId>
              </a:tblPr>
              <a:tblGrid>
                <a:gridCol w="391856"/>
                <a:gridCol w="2344448"/>
                <a:gridCol w="2880320"/>
              </a:tblGrid>
              <a:tr h="3317723">
                <a:tc>
                  <a:txBody>
                    <a:bodyPr/>
                    <a:lstStyle/>
                    <a:p>
                      <a:r>
                        <a:rPr lang="it-IT" dirty="0" smtClean="0"/>
                        <a:t>S</a:t>
                      </a:r>
                    </a:p>
                    <a:p>
                      <a:r>
                        <a:rPr lang="it-IT" dirty="0" smtClean="0"/>
                        <a:t>C</a:t>
                      </a:r>
                    </a:p>
                    <a:p>
                      <a:r>
                        <a:rPr lang="it-IT" dirty="0" smtClean="0"/>
                        <a:t>E</a:t>
                      </a:r>
                    </a:p>
                    <a:p>
                      <a:r>
                        <a:rPr lang="it-IT" dirty="0" smtClean="0"/>
                        <a:t>N</a:t>
                      </a:r>
                    </a:p>
                    <a:p>
                      <a:r>
                        <a:rPr lang="it-IT" dirty="0" smtClean="0"/>
                        <a:t>A</a:t>
                      </a:r>
                    </a:p>
                    <a:p>
                      <a:r>
                        <a:rPr lang="it-IT" dirty="0" smtClean="0"/>
                        <a:t>R</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it-IT" sz="3200" b="1" dirty="0" smtClean="0"/>
                        <a:t>AMBIENTE</a:t>
                      </a:r>
                    </a:p>
                    <a:p>
                      <a:pPr algn="ctr"/>
                      <a:r>
                        <a:rPr lang="it-IT" sz="3200" dirty="0" smtClean="0"/>
                        <a:t>Danni</a:t>
                      </a:r>
                    </a:p>
                    <a:p>
                      <a:pPr algn="ctr"/>
                      <a:r>
                        <a:rPr lang="it-IT" sz="2000" dirty="0" smtClean="0">
                          <a:solidFill>
                            <a:srgbClr val="C00000"/>
                          </a:solidFill>
                        </a:rPr>
                        <a:t>Paesi ricchi </a:t>
                      </a:r>
                      <a:r>
                        <a:rPr lang="it-IT" sz="2000" dirty="0" smtClean="0"/>
                        <a:t>devastano il mondo </a:t>
                      </a:r>
                      <a:r>
                        <a:rPr lang="it-IT" sz="2000" baseline="0" dirty="0" smtClean="0"/>
                        <a:t> per crescere</a:t>
                      </a:r>
                      <a:endParaRPr lang="it-IT" sz="2000" dirty="0" smtClean="0"/>
                    </a:p>
                    <a:p>
                      <a:pPr algn="ctr"/>
                      <a:r>
                        <a:rPr lang="it-IT" sz="2000" dirty="0" smtClean="0">
                          <a:solidFill>
                            <a:srgbClr val="C00000"/>
                          </a:solidFill>
                        </a:rPr>
                        <a:t>Paesi poveri </a:t>
                      </a:r>
                      <a:r>
                        <a:rPr lang="it-IT" sz="2000" dirty="0" smtClean="0"/>
                        <a:t>devastano territorio per sopravvivere</a:t>
                      </a:r>
                    </a:p>
                    <a:p>
                      <a:endParaRPr lang="it-IT" dirty="0" smtClean="0"/>
                    </a:p>
                    <a:p>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it-IT" sz="3200" b="1" dirty="0" smtClean="0"/>
                        <a:t>SOCIETA</a:t>
                      </a:r>
                      <a:r>
                        <a:rPr lang="it-IT" sz="3200" dirty="0" smtClean="0"/>
                        <a:t>’</a:t>
                      </a:r>
                      <a:endParaRPr lang="it-IT" sz="2400" dirty="0" smtClean="0"/>
                    </a:p>
                    <a:p>
                      <a:pPr algn="ctr"/>
                      <a:r>
                        <a:rPr lang="it-IT" sz="2400" dirty="0" smtClean="0"/>
                        <a:t>Squilibrata </a:t>
                      </a:r>
                    </a:p>
                    <a:p>
                      <a:pPr algn="ctr"/>
                      <a:r>
                        <a:rPr lang="it-IT" sz="2400" dirty="0" smtClean="0"/>
                        <a:t>ricchezza</a:t>
                      </a:r>
                    </a:p>
                    <a:p>
                      <a:pPr algn="ctr"/>
                      <a:r>
                        <a:rPr lang="it-IT" sz="2400" dirty="0" smtClean="0"/>
                        <a:t>Povertà</a:t>
                      </a:r>
                    </a:p>
                    <a:p>
                      <a:pPr algn="ctr"/>
                      <a:r>
                        <a:rPr lang="it-IT" sz="2400" dirty="0" smtClean="0"/>
                        <a:t>Disagio sociale</a:t>
                      </a:r>
                    </a:p>
                    <a:p>
                      <a:pPr algn="ctr"/>
                      <a:r>
                        <a:rPr lang="it-IT" sz="2400" dirty="0" smtClean="0"/>
                        <a:t>tensioni</a:t>
                      </a:r>
                      <a:endParaRPr lang="it-IT"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653930">
                <a:tc>
                  <a:txBody>
                    <a:bodyPr/>
                    <a:lstStyle/>
                    <a:p>
                      <a:r>
                        <a:rPr lang="it-IT" dirty="0" smtClean="0"/>
                        <a:t>A</a:t>
                      </a:r>
                    </a:p>
                    <a:p>
                      <a:r>
                        <a:rPr lang="it-IT" dirty="0" smtClean="0"/>
                        <a:t>Z</a:t>
                      </a:r>
                    </a:p>
                    <a:p>
                      <a:r>
                        <a:rPr lang="it-IT" dirty="0" smtClean="0"/>
                        <a:t>I</a:t>
                      </a:r>
                    </a:p>
                    <a:p>
                      <a:r>
                        <a:rPr lang="it-IT" dirty="0" smtClean="0"/>
                        <a:t>O</a:t>
                      </a:r>
                    </a:p>
                    <a:p>
                      <a:r>
                        <a:rPr lang="it-IT" dirty="0" smtClean="0"/>
                        <a:t>N</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it-IT" sz="3200" b="1" dirty="0" smtClean="0">
                          <a:solidFill>
                            <a:srgbClr val="C00000"/>
                          </a:solidFill>
                        </a:rPr>
                        <a:t>SVILUPPO</a:t>
                      </a:r>
                    </a:p>
                    <a:p>
                      <a:pPr algn="ctr"/>
                      <a:r>
                        <a:rPr lang="it-IT" sz="1800" b="1" dirty="0" smtClean="0"/>
                        <a:t>TECNOLOGIA </a:t>
                      </a:r>
                    </a:p>
                    <a:p>
                      <a:pPr algn="ctr"/>
                      <a:r>
                        <a:rPr lang="it-IT" sz="1800" b="1" dirty="0" smtClean="0"/>
                        <a:t>MERCATO</a:t>
                      </a:r>
                    </a:p>
                    <a:p>
                      <a:pPr algn="ctr"/>
                      <a:r>
                        <a:rPr lang="it-IT" sz="1800" b="1" dirty="0" smtClean="0"/>
                        <a:t>CONCORRENZA</a:t>
                      </a:r>
                    </a:p>
                    <a:p>
                      <a:pPr algn="ctr"/>
                      <a:r>
                        <a:rPr lang="it-IT" sz="1800" b="1" dirty="0" smtClean="0"/>
                        <a:t> PROFITTO</a:t>
                      </a:r>
                    </a:p>
                    <a:p>
                      <a:pPr algn="ctr"/>
                      <a:r>
                        <a:rPr lang="it-IT" sz="1800" b="1" dirty="0" smtClean="0"/>
                        <a:t>POTERI ECONOMICI  FORTI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it-IT" sz="3200" b="1" dirty="0" smtClean="0"/>
                        <a:t>POLITICA</a:t>
                      </a:r>
                    </a:p>
                    <a:p>
                      <a:pPr algn="ctr"/>
                      <a:r>
                        <a:rPr lang="it-IT" sz="2400" b="1" dirty="0" smtClean="0"/>
                        <a:t>Condizionata</a:t>
                      </a:r>
                    </a:p>
                    <a:p>
                      <a:pPr algn="ctr"/>
                      <a:r>
                        <a:rPr lang="it-IT" sz="2400" b="1" dirty="0" smtClean="0"/>
                        <a:t>Dai poteri forti</a:t>
                      </a:r>
                    </a:p>
                    <a:p>
                      <a:pPr algn="ctr"/>
                      <a:r>
                        <a:rPr lang="it-IT" sz="2400" b="1" dirty="0" smtClean="0"/>
                        <a:t>Incapace di riforme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Freccia a destra con strisce 4"/>
          <p:cNvSpPr/>
          <p:nvPr/>
        </p:nvSpPr>
        <p:spPr>
          <a:xfrm>
            <a:off x="4339568" y="6291934"/>
            <a:ext cx="978408" cy="388198"/>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Freccia in su 5"/>
          <p:cNvSpPr/>
          <p:nvPr/>
        </p:nvSpPr>
        <p:spPr>
          <a:xfrm>
            <a:off x="6185850" y="5940079"/>
            <a:ext cx="317707" cy="74005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Freccia in su 6"/>
          <p:cNvSpPr/>
          <p:nvPr/>
        </p:nvSpPr>
        <p:spPr>
          <a:xfrm>
            <a:off x="6018926" y="3148301"/>
            <a:ext cx="333850" cy="78813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reccia a sinistra 7"/>
          <p:cNvSpPr/>
          <p:nvPr/>
        </p:nvSpPr>
        <p:spPr>
          <a:xfrm>
            <a:off x="4572000" y="891467"/>
            <a:ext cx="818812" cy="2880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 xmlns:p14="http://schemas.microsoft.com/office/powerpoint/2010/main" val="42499925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smtClean="0"/>
              <a:t>DECRESCITA</a:t>
            </a:r>
            <a:endParaRPr lang="it-IT" b="1" dirty="0"/>
          </a:p>
        </p:txBody>
      </p:sp>
      <p:sp>
        <p:nvSpPr>
          <p:cNvPr id="3" name="Segnaposto contenuto 2"/>
          <p:cNvSpPr>
            <a:spLocks noGrp="1"/>
          </p:cNvSpPr>
          <p:nvPr>
            <p:ph idx="1"/>
          </p:nvPr>
        </p:nvSpPr>
        <p:spPr>
          <a:xfrm>
            <a:off x="457200" y="1340768"/>
            <a:ext cx="8229600" cy="4785395"/>
          </a:xfrm>
        </p:spPr>
        <p:txBody>
          <a:bodyPr>
            <a:noAutofit/>
          </a:bodyPr>
          <a:lstStyle/>
          <a:p>
            <a:pPr>
              <a:spcAft>
                <a:spcPts val="0"/>
              </a:spcAft>
            </a:pPr>
            <a:r>
              <a:rPr lang="it-IT" dirty="0" smtClean="0">
                <a:latin typeface="Segoe UI Emoji" panose="020B0502040204020203" pitchFamily="34" charset="0"/>
                <a:ea typeface="Segoe UI Emoji" panose="020B0502040204020203" pitchFamily="34" charset="0"/>
                <a:cs typeface="Times New Roman"/>
              </a:rPr>
              <a:t>Difronte a questo possibile catastrofe si propone di andare in </a:t>
            </a:r>
            <a:r>
              <a:rPr lang="it-IT" dirty="0">
                <a:latin typeface="Segoe UI Emoji" panose="020B0502040204020203" pitchFamily="34" charset="0"/>
                <a:ea typeface="Segoe UI Emoji" panose="020B0502040204020203" pitchFamily="34" charset="0"/>
                <a:cs typeface="Times New Roman"/>
              </a:rPr>
              <a:t>senso </a:t>
            </a:r>
            <a:r>
              <a:rPr lang="it-IT" dirty="0" smtClean="0">
                <a:latin typeface="Segoe UI Emoji" panose="020B0502040204020203" pitchFamily="34" charset="0"/>
                <a:ea typeface="Segoe UI Emoji" panose="020B0502040204020203" pitchFamily="34" charset="0"/>
                <a:cs typeface="Times New Roman"/>
              </a:rPr>
              <a:t>contrario della crescita: </a:t>
            </a:r>
            <a:r>
              <a:rPr lang="it-IT" dirty="0">
                <a:latin typeface="Segoe UI Emoji" panose="020B0502040204020203" pitchFamily="34" charset="0"/>
                <a:ea typeface="Segoe UI Emoji" panose="020B0502040204020203" pitchFamily="34" charset="0"/>
                <a:cs typeface="Times New Roman"/>
              </a:rPr>
              <a:t>la </a:t>
            </a:r>
            <a:r>
              <a:rPr lang="it-IT" dirty="0" smtClean="0">
                <a:latin typeface="Segoe UI Emoji" panose="020B0502040204020203" pitchFamily="34" charset="0"/>
                <a:ea typeface="Segoe UI Emoji" panose="020B0502040204020203" pitchFamily="34" charset="0"/>
                <a:cs typeface="Times New Roman"/>
              </a:rPr>
              <a:t>decrescita</a:t>
            </a:r>
          </a:p>
          <a:p>
            <a:pPr>
              <a:spcAft>
                <a:spcPts val="0"/>
              </a:spcAft>
            </a:pPr>
            <a:r>
              <a:rPr lang="it-IT" b="1" dirty="0" smtClean="0">
                <a:solidFill>
                  <a:srgbClr val="C00000"/>
                </a:solidFill>
                <a:latin typeface="Segoe UI Emoji" panose="020B0502040204020203" pitchFamily="34" charset="0"/>
                <a:ea typeface="Segoe UI Emoji" panose="020B0502040204020203" pitchFamily="34" charset="0"/>
                <a:cs typeface="Times New Roman"/>
              </a:rPr>
              <a:t>ostacoli insormontabili </a:t>
            </a:r>
            <a:r>
              <a:rPr lang="it-IT" dirty="0" smtClean="0">
                <a:latin typeface="Segoe UI Emoji" panose="020B0502040204020203" pitchFamily="34" charset="0"/>
                <a:ea typeface="Segoe UI Emoji" panose="020B0502040204020203" pitchFamily="34" charset="0"/>
                <a:cs typeface="Times New Roman"/>
              </a:rPr>
              <a:t>dal punto di vista politico e sociale. </a:t>
            </a:r>
          </a:p>
          <a:p>
            <a:r>
              <a:rPr lang="it-IT" dirty="0" smtClean="0">
                <a:latin typeface="Segoe UI Emoji" panose="020B0502040204020203" pitchFamily="34" charset="0"/>
                <a:ea typeface="Segoe UI Emoji" panose="020B0502040204020203" pitchFamily="34" charset="0"/>
                <a:cs typeface="Times New Roman"/>
              </a:rPr>
              <a:t>Non </a:t>
            </a:r>
            <a:r>
              <a:rPr lang="it-IT" dirty="0">
                <a:latin typeface="Segoe UI Emoji" panose="020B0502040204020203" pitchFamily="34" charset="0"/>
                <a:ea typeface="Segoe UI Emoji" panose="020B0502040204020203" pitchFamily="34" charset="0"/>
                <a:cs typeface="Times New Roman"/>
              </a:rPr>
              <a:t>si tratta di boccare tutto e tornare </a:t>
            </a:r>
            <a:r>
              <a:rPr lang="it-IT" dirty="0" smtClean="0">
                <a:latin typeface="Segoe UI Emoji" panose="020B0502040204020203" pitchFamily="34" charset="0"/>
                <a:ea typeface="Segoe UI Emoji" panose="020B0502040204020203" pitchFamily="34" charset="0"/>
                <a:cs typeface="Times New Roman"/>
              </a:rPr>
              <a:t>indietro</a:t>
            </a:r>
            <a:r>
              <a:rPr lang="it-IT" dirty="0">
                <a:latin typeface="Segoe UI Emoji" panose="020B0502040204020203" pitchFamily="34" charset="0"/>
                <a:ea typeface="Segoe UI Emoji" panose="020B0502040204020203" pitchFamily="34" charset="0"/>
                <a:cs typeface="Times New Roman"/>
              </a:rPr>
              <a:t>, </a:t>
            </a:r>
            <a:r>
              <a:rPr lang="it-IT" b="1" dirty="0">
                <a:solidFill>
                  <a:srgbClr val="C00000"/>
                </a:solidFill>
                <a:latin typeface="Segoe UI Emoji" panose="020B0502040204020203" pitchFamily="34" charset="0"/>
                <a:ea typeface="Segoe UI Emoji" panose="020B0502040204020203" pitchFamily="34" charset="0"/>
                <a:cs typeface="Times New Roman"/>
              </a:rPr>
              <a:t>ma di produrre in modo diverso</a:t>
            </a:r>
            <a:r>
              <a:rPr lang="it-IT" dirty="0">
                <a:latin typeface="Segoe UI Emoji" panose="020B0502040204020203" pitchFamily="34" charset="0"/>
                <a:ea typeface="Segoe UI Emoji" panose="020B0502040204020203" pitchFamily="34" charset="0"/>
                <a:cs typeface="Times New Roman"/>
              </a:rPr>
              <a:t>. </a:t>
            </a:r>
            <a:endParaRPr lang="it-IT" dirty="0" smtClean="0">
              <a:latin typeface="Segoe UI Emoji" panose="020B0502040204020203" pitchFamily="34" charset="0"/>
              <a:ea typeface="Segoe UI Emoji" panose="020B0502040204020203" pitchFamily="34" charset="0"/>
              <a:cs typeface="Times New Roman"/>
            </a:endParaRPr>
          </a:p>
          <a:p>
            <a:r>
              <a:rPr lang="it-IT" dirty="0" smtClean="0">
                <a:latin typeface="Segoe UI Emoji" panose="020B0502040204020203" pitchFamily="34" charset="0"/>
                <a:ea typeface="Segoe UI Emoji" panose="020B0502040204020203" pitchFamily="34" charset="0"/>
                <a:cs typeface="Times New Roman"/>
              </a:rPr>
              <a:t>Comunque </a:t>
            </a:r>
            <a:r>
              <a:rPr lang="it-IT" dirty="0">
                <a:latin typeface="Segoe UI Emoji" panose="020B0502040204020203" pitchFamily="34" charset="0"/>
                <a:ea typeface="Segoe UI Emoji" panose="020B0502040204020203" pitchFamily="34" charset="0"/>
                <a:cs typeface="Times New Roman"/>
              </a:rPr>
              <a:t>la decrescita ci sarà </a:t>
            </a:r>
            <a:r>
              <a:rPr lang="it-IT" dirty="0" smtClean="0">
                <a:latin typeface="Segoe UI Emoji" panose="020B0502040204020203" pitchFamily="34" charset="0"/>
                <a:ea typeface="Segoe UI Emoji" panose="020B0502040204020203" pitchFamily="34" charset="0"/>
                <a:cs typeface="Times New Roman"/>
              </a:rPr>
              <a:t>continuando business </a:t>
            </a:r>
            <a:r>
              <a:rPr lang="it-IT" dirty="0" err="1" smtClean="0">
                <a:latin typeface="Segoe UI Emoji" panose="020B0502040204020203" pitchFamily="34" charset="0"/>
                <a:ea typeface="Segoe UI Emoji" panose="020B0502040204020203" pitchFamily="34" charset="0"/>
                <a:cs typeface="Times New Roman"/>
              </a:rPr>
              <a:t>as</a:t>
            </a:r>
            <a:r>
              <a:rPr lang="it-IT" dirty="0" smtClean="0">
                <a:latin typeface="Segoe UI Emoji" panose="020B0502040204020203" pitchFamily="34" charset="0"/>
                <a:ea typeface="Segoe UI Emoji" panose="020B0502040204020203" pitchFamily="34" charset="0"/>
                <a:cs typeface="Times New Roman"/>
              </a:rPr>
              <a:t> </a:t>
            </a:r>
            <a:r>
              <a:rPr lang="it-IT" dirty="0" err="1" smtClean="0">
                <a:latin typeface="Segoe UI Emoji" panose="020B0502040204020203" pitchFamily="34" charset="0"/>
                <a:ea typeface="Segoe UI Emoji" panose="020B0502040204020203" pitchFamily="34" charset="0"/>
                <a:cs typeface="Times New Roman"/>
              </a:rPr>
              <a:t>usual</a:t>
            </a:r>
            <a:r>
              <a:rPr lang="it-IT" dirty="0" smtClean="0">
                <a:latin typeface="Segoe UI Emoji" panose="020B0502040204020203" pitchFamily="34" charset="0"/>
                <a:ea typeface="Segoe UI Emoji" panose="020B0502040204020203" pitchFamily="34" charset="0"/>
                <a:cs typeface="Times New Roman"/>
              </a:rPr>
              <a:t>…</a:t>
            </a:r>
            <a:endParaRPr lang="it-IT" dirty="0">
              <a:effectLst/>
              <a:latin typeface="Segoe UI Emoji" panose="020B0502040204020203" pitchFamily="34" charset="0"/>
              <a:ea typeface="Segoe UI Emoji" panose="020B0502040204020203" pitchFamily="34" charset="0"/>
              <a:cs typeface="Times New Roman"/>
            </a:endParaRPr>
          </a:p>
        </p:txBody>
      </p:sp>
    </p:spTree>
    <p:extLst>
      <p:ext uri="{BB962C8B-B14F-4D97-AF65-F5344CB8AC3E}">
        <p14:creationId xmlns="" xmlns:p14="http://schemas.microsoft.com/office/powerpoint/2010/main" val="40992862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fontScale="90000"/>
          </a:bodyPr>
          <a:lstStyle/>
          <a:p>
            <a:r>
              <a:rPr lang="it-IT" b="1" dirty="0" smtClean="0">
                <a:solidFill>
                  <a:srgbClr val="C00000"/>
                </a:solidFill>
              </a:rPr>
              <a:t>LS:  CRESCITA SOSTENIBILE</a:t>
            </a:r>
            <a:endParaRPr lang="it-IT" b="1" dirty="0">
              <a:solidFill>
                <a:srgbClr val="C00000"/>
              </a:solidFill>
            </a:endParaRPr>
          </a:p>
        </p:txBody>
      </p:sp>
      <p:sp>
        <p:nvSpPr>
          <p:cNvPr id="3" name="Segnaposto contenuto 2"/>
          <p:cNvSpPr>
            <a:spLocks noGrp="1"/>
          </p:cNvSpPr>
          <p:nvPr>
            <p:ph idx="1"/>
          </p:nvPr>
        </p:nvSpPr>
        <p:spPr>
          <a:xfrm>
            <a:off x="457200" y="980728"/>
            <a:ext cx="8229600" cy="5877272"/>
          </a:xfrm>
        </p:spPr>
        <p:txBody>
          <a:bodyPr>
            <a:noAutofit/>
          </a:bodyPr>
          <a:lstStyle/>
          <a:p>
            <a:pPr>
              <a:spcAft>
                <a:spcPts val="0"/>
              </a:spcAft>
            </a:pPr>
            <a:r>
              <a:rPr lang="it-IT" dirty="0">
                <a:solidFill>
                  <a:srgbClr val="000000"/>
                </a:solidFill>
                <a:latin typeface="Segoe UI Emoji" panose="020B0502040204020203" pitchFamily="34" charset="0"/>
                <a:ea typeface="Segoe UI Emoji" panose="020B0502040204020203" pitchFamily="34" charset="0"/>
                <a:cs typeface="Times New Roman"/>
              </a:rPr>
              <a:t>191. Quando si pongono tali questioni, alcuni reagiscono accusando gli altri di pretendere di fermare irrazionalmente il progresso e lo sviluppo umano. Ma dobbiamo convincerci che </a:t>
            </a:r>
            <a:r>
              <a:rPr lang="it-IT" b="1" dirty="0">
                <a:solidFill>
                  <a:srgbClr val="000000"/>
                </a:solidFill>
                <a:latin typeface="Segoe UI Emoji" panose="020B0502040204020203" pitchFamily="34" charset="0"/>
                <a:ea typeface="Segoe UI Emoji" panose="020B0502040204020203" pitchFamily="34" charset="0"/>
                <a:cs typeface="Times New Roman"/>
              </a:rPr>
              <a:t>rallentare un determinato ritmo di produzione e di consumo </a:t>
            </a:r>
            <a:r>
              <a:rPr lang="it-IT" dirty="0">
                <a:solidFill>
                  <a:srgbClr val="000000"/>
                </a:solidFill>
                <a:latin typeface="Segoe UI Emoji" panose="020B0502040204020203" pitchFamily="34" charset="0"/>
                <a:ea typeface="Segoe UI Emoji" panose="020B0502040204020203" pitchFamily="34" charset="0"/>
                <a:cs typeface="Times New Roman"/>
              </a:rPr>
              <a:t>può dare luogo a un’altra modalità di progresso e di sviluppo. Gli sforzi per un uso sostenibile delle risorse naturali non sono una spesa inutile, bensì un investimento che potrà offrire altri benefici economici a medio termine. </a:t>
            </a:r>
            <a:r>
              <a:rPr lang="it-IT" dirty="0" smtClean="0">
                <a:solidFill>
                  <a:srgbClr val="000000"/>
                </a:solidFill>
                <a:latin typeface="Segoe UI Emoji" panose="020B0502040204020203" pitchFamily="34" charset="0"/>
                <a:ea typeface="Segoe UI Emoji" panose="020B0502040204020203" pitchFamily="34" charset="0"/>
                <a:cs typeface="Times New Roman"/>
              </a:rPr>
              <a:t>%</a:t>
            </a:r>
            <a:endParaRPr lang="it-IT" dirty="0">
              <a:latin typeface="Segoe UI Emoji" panose="020B0502040204020203" pitchFamily="34" charset="0"/>
              <a:ea typeface="Segoe UI Emoji" panose="020B0502040204020203" pitchFamily="34" charset="0"/>
            </a:endParaRPr>
          </a:p>
        </p:txBody>
      </p:sp>
    </p:spTree>
    <p:extLst>
      <p:ext uri="{BB962C8B-B14F-4D97-AF65-F5344CB8AC3E}">
        <p14:creationId xmlns="" xmlns:p14="http://schemas.microsoft.com/office/powerpoint/2010/main" val="316247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3608" y="620689"/>
            <a:ext cx="7272808" cy="5509200"/>
          </a:xfrm>
          <a:prstGeom prst="rect">
            <a:avLst/>
          </a:prstGeom>
        </p:spPr>
        <p:txBody>
          <a:bodyPr wrap="square">
            <a:spAutoFit/>
          </a:bodyPr>
          <a:lstStyle/>
          <a:p>
            <a:pPr lvl="0">
              <a:spcBef>
                <a:spcPct val="20000"/>
              </a:spcBef>
            </a:pPr>
            <a:r>
              <a:rPr lang="it-IT" sz="3200" dirty="0">
                <a:solidFill>
                  <a:srgbClr val="000000"/>
                </a:solidFill>
                <a:latin typeface="Segoe UI Emoji" panose="020B0502040204020203" pitchFamily="34" charset="0"/>
                <a:ea typeface="Segoe UI Emoji" panose="020B0502040204020203" pitchFamily="34" charset="0"/>
                <a:cs typeface="Times New Roman"/>
              </a:rPr>
              <a:t>Se non abbiamo ristrettezze di vedute, possiamo scoprire che la diversificazione di una produzione più innovativa e con minore impatto ambientale, può essere molto redditizia. Si tratta di aprire la strada a opportunità differenti, che non implicano di fermare la creatività umana e il suo sogno di progresso, ma piuttosto di incanalare tale energia in modo nuovo.</a:t>
            </a:r>
            <a:endParaRPr lang="it-IT" sz="3200" dirty="0">
              <a:solidFill>
                <a:prstClr val="black"/>
              </a:solidFill>
              <a:latin typeface="Segoe UI Emoji" panose="020B0502040204020203" pitchFamily="34" charset="0"/>
              <a:ea typeface="Segoe UI Emoji" panose="020B0502040204020203" pitchFamily="34" charset="0"/>
              <a:cs typeface="Times New Roman"/>
            </a:endParaRPr>
          </a:p>
        </p:txBody>
      </p:sp>
    </p:spTree>
    <p:extLst>
      <p:ext uri="{BB962C8B-B14F-4D97-AF65-F5344CB8AC3E}">
        <p14:creationId xmlns="" xmlns:p14="http://schemas.microsoft.com/office/powerpoint/2010/main" val="1034387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solidFill>
                  <a:srgbClr val="C00000"/>
                </a:solidFill>
              </a:rPr>
              <a:t>NON DECRESCITA, PIU RAZIONALITA’ E MORALITA</a:t>
            </a:r>
            <a:r>
              <a:rPr lang="it-IT" sz="2800" dirty="0" smtClean="0">
                <a:solidFill>
                  <a:srgbClr val="C00000"/>
                </a:solidFill>
              </a:rPr>
              <a:t>’</a:t>
            </a:r>
            <a:endParaRPr lang="it-IT" sz="2800" dirty="0">
              <a:solidFill>
                <a:srgbClr val="C00000"/>
              </a:solidFill>
            </a:endParaRPr>
          </a:p>
        </p:txBody>
      </p:sp>
      <p:sp>
        <p:nvSpPr>
          <p:cNvPr id="3" name="Segnaposto contenuto 2"/>
          <p:cNvSpPr>
            <a:spLocks noGrp="1"/>
          </p:cNvSpPr>
          <p:nvPr>
            <p:ph idx="1"/>
          </p:nvPr>
        </p:nvSpPr>
        <p:spPr/>
        <p:txBody>
          <a:bodyPr>
            <a:normAutofit lnSpcReduction="10000"/>
          </a:bodyPr>
          <a:lstStyle/>
          <a:p>
            <a:pPr marL="0" indent="0" algn="ctr">
              <a:buNone/>
            </a:pPr>
            <a:r>
              <a:rPr lang="it-IT" b="1" dirty="0" smtClean="0">
                <a:solidFill>
                  <a:srgbClr val="C00000"/>
                </a:solidFill>
                <a:latin typeface="Arial" panose="020B0604020202020204" pitchFamily="34" charset="0"/>
                <a:ea typeface="Calibri"/>
                <a:cs typeface="Arial" panose="020B0604020202020204" pitchFamily="34" charset="0"/>
              </a:rPr>
              <a:t>L’idea giusta è capire </a:t>
            </a:r>
          </a:p>
          <a:p>
            <a:r>
              <a:rPr lang="it-IT" sz="3600" dirty="0" smtClean="0">
                <a:solidFill>
                  <a:srgbClr val="000000"/>
                </a:solidFill>
                <a:latin typeface="Arial" panose="020B0604020202020204" pitchFamily="34" charset="0"/>
                <a:ea typeface="Calibri"/>
                <a:cs typeface="Arial" panose="020B0604020202020204" pitchFamily="34" charset="0"/>
              </a:rPr>
              <a:t>che </a:t>
            </a:r>
            <a:r>
              <a:rPr lang="it-IT" sz="3600" dirty="0">
                <a:solidFill>
                  <a:srgbClr val="000000"/>
                </a:solidFill>
                <a:latin typeface="Arial" panose="020B0604020202020204" pitchFamily="34" charset="0"/>
                <a:ea typeface="Calibri"/>
                <a:cs typeface="Arial" panose="020B0604020202020204" pitchFamily="34" charset="0"/>
              </a:rPr>
              <a:t>non si tratta di rinunciare ai benefici del progresso e di </a:t>
            </a:r>
            <a:r>
              <a:rPr lang="it-IT" sz="3600" dirty="0">
                <a:solidFill>
                  <a:srgbClr val="C00000"/>
                </a:solidFill>
                <a:latin typeface="Arial" panose="020B0604020202020204" pitchFamily="34" charset="0"/>
                <a:ea typeface="Calibri"/>
                <a:cs typeface="Arial" panose="020B0604020202020204" pitchFamily="34" charset="0"/>
              </a:rPr>
              <a:t>diventare tutti  indigenti  </a:t>
            </a:r>
            <a:r>
              <a:rPr lang="it-IT" sz="3600" dirty="0">
                <a:solidFill>
                  <a:srgbClr val="000000"/>
                </a:solidFill>
                <a:latin typeface="Arial" panose="020B0604020202020204" pitchFamily="34" charset="0"/>
                <a:ea typeface="Calibri"/>
                <a:cs typeface="Arial" panose="020B0604020202020204" pitchFamily="34" charset="0"/>
              </a:rPr>
              <a:t>con una vita </a:t>
            </a:r>
            <a:r>
              <a:rPr lang="it-IT" sz="3600" dirty="0" smtClean="0">
                <a:solidFill>
                  <a:srgbClr val="000000"/>
                </a:solidFill>
                <a:latin typeface="Arial" panose="020B0604020202020204" pitchFamily="34" charset="0"/>
                <a:ea typeface="Calibri"/>
                <a:cs typeface="Arial" panose="020B0604020202020204" pitchFamily="34" charset="0"/>
              </a:rPr>
              <a:t>miserevole</a:t>
            </a:r>
          </a:p>
          <a:p>
            <a:r>
              <a:rPr lang="it-IT" sz="3600" dirty="0" smtClean="0">
                <a:solidFill>
                  <a:srgbClr val="000000"/>
                </a:solidFill>
                <a:latin typeface="Arial" panose="020B0604020202020204" pitchFamily="34" charset="0"/>
                <a:ea typeface="Calibri"/>
                <a:cs typeface="Arial" panose="020B0604020202020204" pitchFamily="34" charset="0"/>
              </a:rPr>
              <a:t> </a:t>
            </a:r>
            <a:r>
              <a:rPr lang="it-IT" sz="3600" dirty="0">
                <a:solidFill>
                  <a:srgbClr val="000000"/>
                </a:solidFill>
                <a:latin typeface="Arial" panose="020B0604020202020204" pitchFamily="34" charset="0"/>
                <a:ea typeface="Calibri"/>
                <a:cs typeface="Arial" panose="020B0604020202020204" pitchFamily="34" charset="0"/>
              </a:rPr>
              <a:t>ma di espellere dalla attività  produttiva gli </a:t>
            </a:r>
            <a:r>
              <a:rPr lang="it-IT" sz="3600" dirty="0">
                <a:solidFill>
                  <a:srgbClr val="C00000"/>
                </a:solidFill>
                <a:latin typeface="Arial" panose="020B0604020202020204" pitchFamily="34" charset="0"/>
                <a:ea typeface="Calibri"/>
                <a:cs typeface="Arial" panose="020B0604020202020204" pitchFamily="34" charset="0"/>
              </a:rPr>
              <a:t>elementi tossici </a:t>
            </a:r>
            <a:r>
              <a:rPr lang="it-IT" sz="3600" dirty="0">
                <a:solidFill>
                  <a:srgbClr val="000000"/>
                </a:solidFill>
                <a:latin typeface="Arial" panose="020B0604020202020204" pitchFamily="34" charset="0"/>
                <a:ea typeface="Calibri"/>
                <a:cs typeface="Arial" panose="020B0604020202020204" pitchFamily="34" charset="0"/>
              </a:rPr>
              <a:t>che creano un falso </a:t>
            </a:r>
            <a:r>
              <a:rPr lang="it-IT" sz="3600" dirty="0" smtClean="0">
                <a:solidFill>
                  <a:srgbClr val="000000"/>
                </a:solidFill>
                <a:latin typeface="Arial" panose="020B0604020202020204" pitchFamily="34" charset="0"/>
                <a:ea typeface="Calibri"/>
                <a:cs typeface="Arial" panose="020B0604020202020204" pitchFamily="34" charset="0"/>
              </a:rPr>
              <a:t>benessere</a:t>
            </a:r>
            <a:r>
              <a:rPr lang="it-IT" dirty="0" smtClean="0">
                <a:solidFill>
                  <a:srgbClr val="000000"/>
                </a:solidFill>
                <a:latin typeface="Arial" panose="020B0604020202020204" pitchFamily="34" charset="0"/>
                <a:ea typeface="Calibri"/>
                <a:cs typeface="Arial" panose="020B0604020202020204" pitchFamily="34" charset="0"/>
              </a:rPr>
              <a:t>:</a:t>
            </a:r>
          </a:p>
          <a:p>
            <a:pPr marL="0" indent="0">
              <a:buNone/>
            </a:pPr>
            <a:endParaRPr lang="it-IT" dirty="0" smtClean="0">
              <a:solidFill>
                <a:srgbClr val="000000"/>
              </a:solidFill>
              <a:latin typeface="Arial" panose="020B0604020202020204" pitchFamily="34" charset="0"/>
              <a:cs typeface="Arial" panose="020B0604020202020204" pitchFamily="34" charset="0"/>
            </a:endParaRPr>
          </a:p>
          <a:p>
            <a:endParaRPr lang="it-IT" dirty="0" smtClean="0">
              <a:solidFill>
                <a:srgbClr val="000000"/>
              </a:solidFill>
              <a:latin typeface="Arial" panose="020B0604020202020204" pitchFamily="34" charset="0"/>
              <a:cs typeface="Arial" panose="020B0604020202020204" pitchFamily="34" charset="0"/>
            </a:endParaRPr>
          </a:p>
          <a:p>
            <a:endParaRPr lang="it-IT"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5357213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332656"/>
            <a:ext cx="8229600" cy="648072"/>
          </a:xfrm>
        </p:spPr>
        <p:txBody>
          <a:bodyPr>
            <a:noAutofit/>
          </a:bodyPr>
          <a:lstStyle/>
          <a:p>
            <a:r>
              <a:rPr lang="it-IT" sz="3600" b="1" dirty="0" smtClean="0">
                <a:solidFill>
                  <a:srgbClr val="C00000"/>
                </a:solidFill>
              </a:rPr>
              <a:t>REAZIONE MORALE</a:t>
            </a:r>
            <a:endParaRPr lang="it-IT" sz="3600" b="1" dirty="0">
              <a:solidFill>
                <a:srgbClr val="C00000"/>
              </a:solidFill>
            </a:endParaRPr>
          </a:p>
        </p:txBody>
      </p:sp>
      <p:sp>
        <p:nvSpPr>
          <p:cNvPr id="3" name="Segnaposto contenuto 2"/>
          <p:cNvSpPr>
            <a:spLocks noGrp="1"/>
          </p:cNvSpPr>
          <p:nvPr>
            <p:ph idx="1"/>
          </p:nvPr>
        </p:nvSpPr>
        <p:spPr>
          <a:xfrm>
            <a:off x="457200" y="908720"/>
            <a:ext cx="8229600" cy="5472608"/>
          </a:xfrm>
        </p:spPr>
        <p:txBody>
          <a:bodyPr>
            <a:normAutofit fontScale="25000" lnSpcReduction="20000"/>
          </a:bodyPr>
          <a:lstStyle/>
          <a:p>
            <a:pPr marL="0" indent="0">
              <a:spcAft>
                <a:spcPts val="0"/>
              </a:spcAft>
              <a:buNone/>
            </a:pPr>
            <a:r>
              <a:rPr lang="it-IT" sz="12800" dirty="0" smtClean="0">
                <a:solidFill>
                  <a:srgbClr val="C00000"/>
                </a:solidFill>
                <a:latin typeface="Arial" panose="020B0604020202020204" pitchFamily="34" charset="0"/>
                <a:ea typeface="Segoe UI Emoji" panose="020B0502040204020203" pitchFamily="34" charset="0"/>
                <a:cs typeface="Arial" panose="020B0604020202020204" pitchFamily="34" charset="0"/>
              </a:rPr>
              <a:t>L’elemento tossico più pericoloso, il male veramente </a:t>
            </a:r>
            <a:r>
              <a:rPr lang="it-IT" sz="12800" dirty="0">
                <a:solidFill>
                  <a:srgbClr val="C00000"/>
                </a:solidFill>
                <a:latin typeface="Arial" panose="020B0604020202020204" pitchFamily="34" charset="0"/>
                <a:ea typeface="Segoe UI Emoji" panose="020B0502040204020203" pitchFamily="34" charset="0"/>
                <a:cs typeface="Arial" panose="020B0604020202020204" pitchFamily="34" charset="0"/>
              </a:rPr>
              <a:t>insostenibile nel nostro </a:t>
            </a:r>
            <a:r>
              <a:rPr lang="it-IT" sz="12800" dirty="0" smtClean="0">
                <a:solidFill>
                  <a:srgbClr val="C00000"/>
                </a:solidFill>
                <a:latin typeface="Arial" panose="020B0604020202020204" pitchFamily="34" charset="0"/>
                <a:ea typeface="Segoe UI Emoji" panose="020B0502040204020203" pitchFamily="34" charset="0"/>
                <a:cs typeface="Arial" panose="020B0604020202020204" pitchFamily="34" charset="0"/>
              </a:rPr>
              <a:t>sistema  è </a:t>
            </a:r>
          </a:p>
          <a:p>
            <a:pPr marL="0" indent="0" algn="ctr">
              <a:buNone/>
            </a:pPr>
            <a:r>
              <a:rPr lang="it-IT" sz="12800" b="1" dirty="0" smtClean="0">
                <a:solidFill>
                  <a:srgbClr val="000000"/>
                </a:solidFill>
                <a:latin typeface="Arial" panose="020B0604020202020204" pitchFamily="34" charset="0"/>
                <a:ea typeface="Segoe UI Emoji" panose="020B0502040204020203" pitchFamily="34" charset="0"/>
                <a:cs typeface="Arial" panose="020B0604020202020204" pitchFamily="34" charset="0"/>
              </a:rPr>
              <a:t> </a:t>
            </a:r>
            <a:r>
              <a:rPr lang="it-IT" sz="12800" b="1" dirty="0" smtClean="0">
                <a:solidFill>
                  <a:srgbClr val="FF0000"/>
                </a:solidFill>
                <a:latin typeface="Arial" panose="020B0604020202020204" pitchFamily="34" charset="0"/>
                <a:ea typeface="Segoe UI Emoji" panose="020B0502040204020203" pitchFamily="34" charset="0"/>
                <a:cs typeface="Arial" panose="020B0604020202020204" pitchFamily="34" charset="0"/>
              </a:rPr>
              <a:t>L’INGIUSTIZIA</a:t>
            </a:r>
            <a:endParaRPr lang="it-IT" sz="12800" b="1" dirty="0">
              <a:solidFill>
                <a:srgbClr val="C00000"/>
              </a:solidFill>
              <a:latin typeface="Arial" panose="020B0604020202020204" pitchFamily="34" charset="0"/>
              <a:ea typeface="Segoe UI Emoji" panose="020B0502040204020203" pitchFamily="34" charset="0"/>
              <a:cs typeface="Arial" panose="020B0604020202020204" pitchFamily="34" charset="0"/>
            </a:endParaRPr>
          </a:p>
          <a:p>
            <a:pPr marL="400050" lvl="1" indent="0">
              <a:buNone/>
            </a:pPr>
            <a:r>
              <a:rPr lang="it-IT" sz="9600" dirty="0" smtClean="0">
                <a:solidFill>
                  <a:srgbClr val="000000"/>
                </a:solidFill>
                <a:latin typeface="Arial" panose="020B0604020202020204" pitchFamily="34" charset="0"/>
                <a:ea typeface="Segoe UI Emoji" panose="020B0502040204020203" pitchFamily="34" charset="0"/>
                <a:cs typeface="Arial" panose="020B0604020202020204" pitchFamily="34" charset="0"/>
              </a:rPr>
              <a:t>creata </a:t>
            </a:r>
            <a:r>
              <a:rPr lang="it-IT" sz="9600" dirty="0">
                <a:solidFill>
                  <a:srgbClr val="000000"/>
                </a:solidFill>
                <a:latin typeface="Arial" panose="020B0604020202020204" pitchFamily="34" charset="0"/>
                <a:ea typeface="Segoe UI Emoji" panose="020B0502040204020203" pitchFamily="34" charset="0"/>
                <a:cs typeface="Arial" panose="020B0604020202020204" pitchFamily="34" charset="0"/>
              </a:rPr>
              <a:t>da una produzione </a:t>
            </a:r>
            <a:r>
              <a:rPr lang="it-IT" sz="9600" dirty="0" smtClean="0">
                <a:solidFill>
                  <a:srgbClr val="000000"/>
                </a:solidFill>
                <a:latin typeface="Arial" panose="020B0604020202020204" pitchFamily="34" charset="0"/>
                <a:ea typeface="Segoe UI Emoji" panose="020B0502040204020203" pitchFamily="34" charset="0"/>
                <a:cs typeface="Arial" panose="020B0604020202020204" pitchFamily="34" charset="0"/>
              </a:rPr>
              <a:t>dominata da tecnologia irresponsabile e mercato senza regole</a:t>
            </a:r>
          </a:p>
          <a:p>
            <a:r>
              <a:rPr lang="it-IT" sz="12800" b="1" dirty="0" smtClean="0">
                <a:solidFill>
                  <a:srgbClr val="C00000"/>
                </a:solidFill>
                <a:latin typeface="Arial" panose="020B0604020202020204" pitchFamily="34" charset="0"/>
                <a:ea typeface="Segoe UI Emoji" panose="020B0502040204020203" pitchFamily="34" charset="0"/>
                <a:cs typeface="Arial" panose="020B0604020202020204" pitchFamily="34" charset="0"/>
              </a:rPr>
              <a:t>Si deve partire dalle coscienze e da un cambio radicale della cultura</a:t>
            </a:r>
          </a:p>
          <a:p>
            <a:r>
              <a:rPr lang="it-IT" sz="12800" b="1" dirty="0" smtClean="0">
                <a:solidFill>
                  <a:srgbClr val="C00000"/>
                </a:solidFill>
                <a:latin typeface="Arial" panose="020B0604020202020204" pitchFamily="34" charset="0"/>
                <a:ea typeface="Segoe UI Emoji" panose="020B0502040204020203" pitchFamily="34" charset="0"/>
                <a:cs typeface="Arial" panose="020B0604020202020204" pitchFamily="34" charset="0"/>
              </a:rPr>
              <a:t>Deve quindi intervenire la politica per un cambio dei paradigmi  che dominano il nostro sistema</a:t>
            </a:r>
          </a:p>
          <a:p>
            <a:r>
              <a:rPr lang="it-IT" sz="12800" b="1" dirty="0" smtClean="0">
                <a:solidFill>
                  <a:srgbClr val="C00000"/>
                </a:solidFill>
                <a:latin typeface="Arial" panose="020B0604020202020204" pitchFamily="34" charset="0"/>
                <a:ea typeface="Segoe UI Emoji" panose="020B0502040204020203" pitchFamily="34" charset="0"/>
                <a:cs typeface="Arial" panose="020B0604020202020204" pitchFamily="34" charset="0"/>
              </a:rPr>
              <a:t>Una politica democratica: partecipata e trasparente</a:t>
            </a:r>
            <a:endParaRPr lang="it-IT" sz="12800" b="1" dirty="0" smtClean="0">
              <a:solidFill>
                <a:srgbClr val="FF0000"/>
              </a:solidFill>
              <a:latin typeface="Arial" panose="020B0604020202020204" pitchFamily="34" charset="0"/>
              <a:ea typeface="Segoe UI Emoji" panose="020B0502040204020203" pitchFamily="34" charset="0"/>
              <a:cs typeface="Arial" panose="020B0604020202020204" pitchFamily="34" charset="0"/>
            </a:endParaRPr>
          </a:p>
          <a:p>
            <a:pPr marL="0" indent="0">
              <a:spcAft>
                <a:spcPts val="0"/>
              </a:spcAft>
              <a:buNone/>
            </a:pPr>
            <a:endParaRPr lang="it-IT" sz="9600" dirty="0">
              <a:latin typeface="Segoe UI Emoji" panose="020B0502040204020203" pitchFamily="34" charset="0"/>
              <a:ea typeface="Segoe UI Emoji" panose="020B0502040204020203" pitchFamily="34" charset="0"/>
              <a:cs typeface="Times New Roman"/>
            </a:endParaRPr>
          </a:p>
          <a:p>
            <a:pPr marL="0" indent="0">
              <a:spcAft>
                <a:spcPts val="0"/>
              </a:spcAft>
              <a:buNone/>
            </a:pPr>
            <a:r>
              <a:rPr lang="it-IT" sz="9600" dirty="0">
                <a:solidFill>
                  <a:srgbClr val="000000"/>
                </a:solidFill>
                <a:latin typeface="Times New Roman"/>
                <a:ea typeface="Calibri"/>
                <a:cs typeface="Times New Roman"/>
              </a:rPr>
              <a:t> </a:t>
            </a:r>
            <a:endParaRPr lang="it-IT" sz="9600" dirty="0">
              <a:latin typeface="Times New Roman"/>
              <a:ea typeface="Calibri"/>
              <a:cs typeface="Times New Roman"/>
            </a:endParaRPr>
          </a:p>
          <a:p>
            <a:endParaRPr lang="it-IT" dirty="0"/>
          </a:p>
        </p:txBody>
      </p:sp>
    </p:spTree>
    <p:extLst>
      <p:ext uri="{BB962C8B-B14F-4D97-AF65-F5344CB8AC3E}">
        <p14:creationId xmlns="" xmlns:p14="http://schemas.microsoft.com/office/powerpoint/2010/main" val="3144864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95536" y="260648"/>
            <a:ext cx="8229600" cy="490066"/>
          </a:xfrm>
        </p:spPr>
        <p:txBody>
          <a:bodyPr>
            <a:normAutofit fontScale="90000"/>
          </a:bodyPr>
          <a:lstStyle/>
          <a:p>
            <a:r>
              <a:rPr lang="it-IT" sz="4000" dirty="0">
                <a:solidFill>
                  <a:prstClr val="black"/>
                </a:solidFill>
              </a:rPr>
              <a:t>CIRCOLO VIRTUOSO</a:t>
            </a:r>
            <a:endParaRPr lang="it-IT" dirty="0"/>
          </a:p>
        </p:txBody>
      </p:sp>
      <p:graphicFrame>
        <p:nvGraphicFramePr>
          <p:cNvPr id="4" name="Segnaposto contenuto 3"/>
          <p:cNvGraphicFramePr>
            <a:graphicFrameLocks noGrp="1"/>
          </p:cNvGraphicFramePr>
          <p:nvPr>
            <p:ph idx="1"/>
            <p:extLst>
              <p:ext uri="{D42A27DB-BD31-4B8C-83A1-F6EECF244321}">
                <p14:modId xmlns="" xmlns:p14="http://schemas.microsoft.com/office/powerpoint/2010/main" val="949525756"/>
              </p:ext>
            </p:extLst>
          </p:nvPr>
        </p:nvGraphicFramePr>
        <p:xfrm>
          <a:off x="1691680" y="764705"/>
          <a:ext cx="6768752" cy="6049158"/>
        </p:xfrm>
        <a:graphic>
          <a:graphicData uri="http://schemas.openxmlformats.org/drawingml/2006/table">
            <a:tbl>
              <a:tblPr firstRow="1" bandRow="1">
                <a:tableStyleId>{2D5ABB26-0587-4C30-8999-92F81FD0307C}</a:tableStyleId>
              </a:tblPr>
              <a:tblGrid>
                <a:gridCol w="472239"/>
                <a:gridCol w="2947762"/>
                <a:gridCol w="3348751"/>
              </a:tblGrid>
              <a:tr h="3127906">
                <a:tc>
                  <a:txBody>
                    <a:bodyPr/>
                    <a:lstStyle/>
                    <a:p>
                      <a:r>
                        <a:rPr lang="it-IT" dirty="0" smtClean="0"/>
                        <a:t>S</a:t>
                      </a:r>
                    </a:p>
                    <a:p>
                      <a:r>
                        <a:rPr lang="it-IT" dirty="0" smtClean="0"/>
                        <a:t>C</a:t>
                      </a:r>
                    </a:p>
                    <a:p>
                      <a:r>
                        <a:rPr lang="it-IT" dirty="0" smtClean="0"/>
                        <a:t>E</a:t>
                      </a:r>
                    </a:p>
                    <a:p>
                      <a:r>
                        <a:rPr lang="it-IT" dirty="0" smtClean="0"/>
                        <a:t>N</a:t>
                      </a:r>
                    </a:p>
                    <a:p>
                      <a:r>
                        <a:rPr lang="it-IT" dirty="0" smtClean="0"/>
                        <a:t>A</a:t>
                      </a:r>
                    </a:p>
                    <a:p>
                      <a:r>
                        <a:rPr lang="it-IT" dirty="0" smtClean="0"/>
                        <a:t>R</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dirty="0" smtClean="0"/>
                    </a:p>
                    <a:p>
                      <a:endParaRPr lang="it-IT" dirty="0" smtClean="0"/>
                    </a:p>
                    <a:p>
                      <a:pPr algn="ctr"/>
                      <a:r>
                        <a:rPr lang="it-IT" sz="2400" b="1" dirty="0" smtClean="0"/>
                        <a:t>AMBIENTE</a:t>
                      </a:r>
                    </a:p>
                    <a:p>
                      <a:pPr algn="ctr"/>
                      <a:r>
                        <a:rPr lang="it-IT" sz="2400" b="0" dirty="0" smtClean="0"/>
                        <a:t>Non depredato</a:t>
                      </a:r>
                    </a:p>
                    <a:p>
                      <a:pPr algn="ctr"/>
                      <a:r>
                        <a:rPr lang="it-IT" sz="2400" b="0" dirty="0" smtClean="0"/>
                        <a:t>Non inquinato</a:t>
                      </a:r>
                    </a:p>
                    <a:p>
                      <a:pPr algn="ctr"/>
                      <a:r>
                        <a:rPr lang="it-IT" sz="2400" b="0" dirty="0" smtClean="0"/>
                        <a:t>equilibrato</a:t>
                      </a:r>
                    </a:p>
                    <a:p>
                      <a:endParaRPr lang="it-IT" dirty="0" smtClean="0"/>
                    </a:p>
                    <a:p>
                      <a:endParaRPr lang="it-IT" dirty="0" smtClean="0"/>
                    </a:p>
                    <a:p>
                      <a:endParaRPr lang="it-IT" dirty="0" smtClean="0"/>
                    </a:p>
                    <a:p>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dirty="0" smtClean="0"/>
                    </a:p>
                    <a:p>
                      <a:endParaRPr lang="it-IT" dirty="0" smtClean="0"/>
                    </a:p>
                    <a:p>
                      <a:pPr algn="ctr"/>
                      <a:r>
                        <a:rPr lang="it-IT" sz="2400" b="1" dirty="0" smtClean="0"/>
                        <a:t>SOCIETA</a:t>
                      </a:r>
                      <a:r>
                        <a:rPr lang="it-IT" sz="2400" dirty="0" smtClean="0"/>
                        <a:t>’</a:t>
                      </a:r>
                    </a:p>
                    <a:p>
                      <a:pPr algn="ctr"/>
                      <a:r>
                        <a:rPr lang="it-IT" sz="2400" dirty="0" smtClean="0"/>
                        <a:t>Meno poveri</a:t>
                      </a:r>
                    </a:p>
                    <a:p>
                      <a:pPr algn="ctr"/>
                      <a:r>
                        <a:rPr lang="it-IT" sz="2400" dirty="0" smtClean="0"/>
                        <a:t>Meno tensioni</a:t>
                      </a:r>
                    </a:p>
                    <a:p>
                      <a:pPr algn="ctr"/>
                      <a:r>
                        <a:rPr lang="it-IT" sz="2400" dirty="0" smtClean="0"/>
                        <a:t>Più pace e sicurezza</a:t>
                      </a:r>
                      <a:endParaRPr lang="it-IT"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8758">
                <a:tc>
                  <a:txBody>
                    <a:bodyPr/>
                    <a:lstStyle/>
                    <a:p>
                      <a:r>
                        <a:rPr lang="it-IT" dirty="0" smtClean="0"/>
                        <a:t>A</a:t>
                      </a:r>
                    </a:p>
                    <a:p>
                      <a:r>
                        <a:rPr lang="it-IT" dirty="0" smtClean="0"/>
                        <a:t>Z</a:t>
                      </a:r>
                    </a:p>
                    <a:p>
                      <a:r>
                        <a:rPr lang="it-IT" dirty="0" smtClean="0"/>
                        <a:t>I</a:t>
                      </a:r>
                    </a:p>
                    <a:p>
                      <a:r>
                        <a:rPr lang="it-IT" dirty="0" smtClean="0"/>
                        <a:t>O</a:t>
                      </a:r>
                    </a:p>
                    <a:p>
                      <a:r>
                        <a:rPr lang="it-IT" dirty="0" smtClean="0"/>
                        <a:t>N</a:t>
                      </a:r>
                    </a:p>
                    <a:p>
                      <a:r>
                        <a:rPr lang="it-IT" dirty="0" smtClean="0"/>
                        <a:t>I</a:t>
                      </a:r>
                      <a:endParaRPr lang="it-IT"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it-IT" dirty="0" smtClean="0"/>
                    </a:p>
                    <a:p>
                      <a:pPr algn="ctr"/>
                      <a:r>
                        <a:rPr lang="it-IT" sz="2400" b="1" dirty="0" smtClean="0"/>
                        <a:t>SVILUPPO</a:t>
                      </a:r>
                    </a:p>
                    <a:p>
                      <a:pPr algn="ctr"/>
                      <a:r>
                        <a:rPr lang="it-IT" sz="2400" dirty="0" smtClean="0">
                          <a:solidFill>
                            <a:schemeClr val="tx1"/>
                          </a:solidFill>
                        </a:rPr>
                        <a:t>economia</a:t>
                      </a:r>
                    </a:p>
                    <a:p>
                      <a:pPr algn="ctr"/>
                      <a:r>
                        <a:rPr lang="it-IT" sz="2400" dirty="0" smtClean="0">
                          <a:solidFill>
                            <a:schemeClr val="tx1"/>
                          </a:solidFill>
                        </a:rPr>
                        <a:t>Efficiente</a:t>
                      </a:r>
                    </a:p>
                    <a:p>
                      <a:pPr algn="ctr"/>
                      <a:r>
                        <a:rPr lang="it-IT" sz="2400" dirty="0" smtClean="0">
                          <a:solidFill>
                            <a:schemeClr val="tx1"/>
                          </a:solidFill>
                        </a:rPr>
                        <a:t>Senza sprechi</a:t>
                      </a:r>
                    </a:p>
                    <a:p>
                      <a:pPr algn="ctr"/>
                      <a:r>
                        <a:rPr lang="it-IT" sz="2400" dirty="0" smtClean="0">
                          <a:solidFill>
                            <a:srgbClr val="C00000"/>
                          </a:solidFill>
                        </a:rPr>
                        <a:t> </a:t>
                      </a:r>
                    </a:p>
                    <a:p>
                      <a:pPr algn="ctr"/>
                      <a:endParaRPr lang="it-IT" sz="2400" dirty="0" smtClean="0">
                        <a:solidFill>
                          <a:srgbClr val="C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it-IT" dirty="0" smtClean="0"/>
                    </a:p>
                    <a:p>
                      <a:pPr algn="ctr"/>
                      <a:r>
                        <a:rPr lang="it-IT" sz="2400" b="0" dirty="0" smtClean="0">
                          <a:solidFill>
                            <a:srgbClr val="C00000"/>
                          </a:solidFill>
                        </a:rPr>
                        <a:t>POLITICA</a:t>
                      </a:r>
                    </a:p>
                    <a:p>
                      <a:pPr algn="ctr"/>
                      <a:r>
                        <a:rPr lang="it-IT" sz="2400" b="0" dirty="0" smtClean="0">
                          <a:solidFill>
                            <a:srgbClr val="C00000"/>
                          </a:solidFill>
                        </a:rPr>
                        <a:t>Non dominata</a:t>
                      </a:r>
                    </a:p>
                    <a:p>
                      <a:pPr algn="ctr"/>
                      <a:r>
                        <a:rPr lang="it-IT" sz="2400" b="0" dirty="0" smtClean="0">
                          <a:solidFill>
                            <a:srgbClr val="C00000"/>
                          </a:solidFill>
                        </a:rPr>
                        <a:t>dall’economia</a:t>
                      </a:r>
                    </a:p>
                    <a:p>
                      <a:pPr algn="ctr"/>
                      <a:r>
                        <a:rPr lang="it-IT" sz="2400" b="0" dirty="0" smtClean="0">
                          <a:solidFill>
                            <a:srgbClr val="C00000"/>
                          </a:solidFill>
                        </a:rPr>
                        <a:t>Democratica partecipata trasparente</a:t>
                      </a:r>
                    </a:p>
                    <a:p>
                      <a:pPr algn="ctr"/>
                      <a:r>
                        <a:rPr lang="it-IT" sz="2400" b="1" dirty="0" smtClean="0">
                          <a:solidFill>
                            <a:srgbClr val="C00000"/>
                          </a:solidFill>
                        </a:rPr>
                        <a:t>riformista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Freccia bidirezionale orizzontale 6"/>
          <p:cNvSpPr/>
          <p:nvPr/>
        </p:nvSpPr>
        <p:spPr>
          <a:xfrm>
            <a:off x="4543792" y="6211020"/>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reccia bidirezionale orizzontale 7"/>
          <p:cNvSpPr/>
          <p:nvPr/>
        </p:nvSpPr>
        <p:spPr>
          <a:xfrm>
            <a:off x="4543792" y="1268760"/>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Freccia bidirezionale verticale 8"/>
          <p:cNvSpPr/>
          <p:nvPr/>
        </p:nvSpPr>
        <p:spPr>
          <a:xfrm>
            <a:off x="3393580" y="3036948"/>
            <a:ext cx="484632" cy="1216152"/>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Freccia bidirezionale verticale 9"/>
          <p:cNvSpPr/>
          <p:nvPr/>
        </p:nvSpPr>
        <p:spPr>
          <a:xfrm>
            <a:off x="6345908" y="3036948"/>
            <a:ext cx="484632" cy="1216152"/>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 xmlns:p14="http://schemas.microsoft.com/office/powerpoint/2010/main" val="174516447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1076</TotalTime>
  <Words>1220</Words>
  <Application>Microsoft Office PowerPoint</Application>
  <PresentationFormat>Presentazione su schermo (4:3)</PresentationFormat>
  <Paragraphs>222</Paragraphs>
  <Slides>23</Slides>
  <Notes>1</Notes>
  <HiddenSlides>0</HiddenSlides>
  <MMClips>0</MMClips>
  <ScaleCrop>false</ScaleCrop>
  <HeadingPairs>
    <vt:vector size="4" baseType="variant">
      <vt:variant>
        <vt:lpstr>Tema</vt:lpstr>
      </vt:variant>
      <vt:variant>
        <vt:i4>1</vt:i4>
      </vt:variant>
      <vt:variant>
        <vt:lpstr>Titoli diapositive</vt:lpstr>
      </vt:variant>
      <vt:variant>
        <vt:i4>23</vt:i4>
      </vt:variant>
    </vt:vector>
  </HeadingPairs>
  <TitlesOfParts>
    <vt:vector size="24" baseType="lpstr">
      <vt:lpstr>Tema di Office</vt:lpstr>
      <vt:lpstr>LAUDATO SI’</vt:lpstr>
      <vt:lpstr>LAUDATO SI’</vt:lpstr>
      <vt:lpstr>Diapositiva 3</vt:lpstr>
      <vt:lpstr>SISTEMI NATURALI</vt:lpstr>
      <vt:lpstr>SISTEMI NATURALI «Tutto è connesso»  «Tutto è collegato» «Tutto è in relazione»</vt:lpstr>
      <vt:lpstr>EMERGENZA AMBIENTE CAMBIAMENTI CLIMATICI</vt:lpstr>
      <vt:lpstr>CAMBIAMENTI CLIMATICI</vt:lpstr>
      <vt:lpstr>CATASTROFI NATURALI</vt:lpstr>
      <vt:lpstr>DEGENERAZIONE COMPORTAMENTI UMANI</vt:lpstr>
      <vt:lpstr>BUSINESS AS USUAL</vt:lpstr>
      <vt:lpstr>DOVE STA LA CAUSA DEI DISATROSI CAMBIAMENTI?</vt:lpstr>
      <vt:lpstr>LS: PARADIGMA TECNOLOGICO</vt:lpstr>
      <vt:lpstr>Diapositiva 13</vt:lpstr>
      <vt:lpstr>LS: PROFITTO E  MERCATO (LIBERISMO)</vt:lpstr>
      <vt:lpstr>Diapositiva 15</vt:lpstr>
      <vt:lpstr>RICADUTE NEFASTE</vt:lpstr>
      <vt:lpstr>CIRCOLO NEFASTO</vt:lpstr>
      <vt:lpstr>DECRESCITA</vt:lpstr>
      <vt:lpstr>LS:  CRESCITA SOSTENIBILE</vt:lpstr>
      <vt:lpstr>Diapositiva 20</vt:lpstr>
      <vt:lpstr>NON DECRESCITA, PIU RAZIONALITA’ E MORALITA’</vt:lpstr>
      <vt:lpstr>REAZIONE MORALE</vt:lpstr>
      <vt:lpstr>CIRCOLO VIRTUOSO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LAUDATO SI’</dc:title>
  <dc:creator>Gianpietro</dc:creator>
  <cp:lastModifiedBy>Elio</cp:lastModifiedBy>
  <cp:revision>55</cp:revision>
  <dcterms:created xsi:type="dcterms:W3CDTF">2016-02-09T10:33:21Z</dcterms:created>
  <dcterms:modified xsi:type="dcterms:W3CDTF">2016-02-26T15:47:56Z</dcterms:modified>
</cp:coreProperties>
</file>