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57" r:id="rId3"/>
    <p:sldId id="256" r:id="rId4"/>
    <p:sldId id="280" r:id="rId5"/>
    <p:sldId id="281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305" r:id="rId17"/>
    <p:sldId id="268" r:id="rId18"/>
    <p:sldId id="269" r:id="rId19"/>
    <p:sldId id="306" r:id="rId20"/>
    <p:sldId id="270" r:id="rId21"/>
    <p:sldId id="271" r:id="rId22"/>
    <p:sldId id="272" r:id="rId23"/>
    <p:sldId id="307" r:id="rId24"/>
    <p:sldId id="273" r:id="rId25"/>
    <p:sldId id="274" r:id="rId26"/>
    <p:sldId id="275" r:id="rId27"/>
    <p:sldId id="276" r:id="rId28"/>
    <p:sldId id="277" r:id="rId29"/>
    <p:sldId id="278" r:id="rId30"/>
    <p:sldId id="282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2" r:id="rId39"/>
    <p:sldId id="293" r:id="rId40"/>
    <p:sldId id="294" r:id="rId41"/>
    <p:sldId id="295" r:id="rId42"/>
    <p:sldId id="296" r:id="rId43"/>
    <p:sldId id="297" r:id="rId44"/>
    <p:sldId id="308" r:id="rId45"/>
    <p:sldId id="298" r:id="rId46"/>
    <p:sldId id="299" r:id="rId47"/>
    <p:sldId id="300" r:id="rId48"/>
    <p:sldId id="301" r:id="rId49"/>
    <p:sldId id="302" r:id="rId5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800000"/>
    <a:srgbClr val="000066"/>
    <a:srgbClr val="3A0000"/>
    <a:srgbClr val="C8B598"/>
    <a:srgbClr val="FFE2D9"/>
    <a:srgbClr val="6B3109"/>
    <a:srgbClr val="8A3F0C"/>
    <a:srgbClr val="512507"/>
    <a:srgbClr val="7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014-C6A7-405B-8D86-8867535EB04A}" type="datetimeFigureOut">
              <a:rPr lang="it-IT" smtClean="0"/>
              <a:t>24/02/2017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F029-3FD9-422F-8251-79C4A3C93E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224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014-C6A7-405B-8D86-8867535EB04A}" type="datetimeFigureOut">
              <a:rPr lang="it-IT" smtClean="0"/>
              <a:t>24/02/2017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F029-3FD9-422F-8251-79C4A3C93E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91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014-C6A7-405B-8D86-8867535EB04A}" type="datetimeFigureOut">
              <a:rPr lang="it-IT" smtClean="0"/>
              <a:t>24/02/2017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F029-3FD9-422F-8251-79C4A3C93E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435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014-C6A7-405B-8D86-8867535EB04A}" type="datetimeFigureOut">
              <a:rPr lang="it-IT" smtClean="0"/>
              <a:t>24/02/2017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F029-3FD9-422F-8251-79C4A3C93E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665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014-C6A7-405B-8D86-8867535EB04A}" type="datetimeFigureOut">
              <a:rPr lang="it-IT" smtClean="0"/>
              <a:t>24/02/2017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F029-3FD9-422F-8251-79C4A3C93E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2232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014-C6A7-405B-8D86-8867535EB04A}" type="datetimeFigureOut">
              <a:rPr lang="it-IT" smtClean="0"/>
              <a:t>24/02/2017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F029-3FD9-422F-8251-79C4A3C93E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7609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014-C6A7-405B-8D86-8867535EB04A}" type="datetimeFigureOut">
              <a:rPr lang="it-IT" smtClean="0"/>
              <a:t>24/02/2017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F029-3FD9-422F-8251-79C4A3C93E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229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014-C6A7-405B-8D86-8867535EB04A}" type="datetimeFigureOut">
              <a:rPr lang="it-IT" smtClean="0"/>
              <a:t>24/02/2017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F029-3FD9-422F-8251-79C4A3C93E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693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014-C6A7-405B-8D86-8867535EB04A}" type="datetimeFigureOut">
              <a:rPr lang="it-IT" smtClean="0"/>
              <a:t>24/02/2017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F029-3FD9-422F-8251-79C4A3C93E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838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014-C6A7-405B-8D86-8867535EB04A}" type="datetimeFigureOut">
              <a:rPr lang="it-IT" smtClean="0"/>
              <a:t>24/02/2017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F029-3FD9-422F-8251-79C4A3C93E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996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8014-C6A7-405B-8D86-8867535EB04A}" type="datetimeFigureOut">
              <a:rPr lang="it-IT" smtClean="0"/>
              <a:t>24/02/2017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F029-3FD9-422F-8251-79C4A3C93E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288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C8014-C6A7-405B-8D86-8867535EB04A}" type="datetimeFigureOut">
              <a:rPr lang="it-IT" smtClean="0"/>
              <a:t>24/02/2017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FF029-3FD9-422F-8251-79C4A3C93E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307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1"/>
            <a:ext cx="9144000" cy="6858000"/>
          </a:xfrm>
          <a:prstGeom prst="rect">
            <a:avLst/>
          </a:prstGeom>
        </p:spPr>
      </p:pic>
      <p:sp>
        <p:nvSpPr>
          <p:cNvPr id="7" name="Rettangolo arrotondato 6"/>
          <p:cNvSpPr/>
          <p:nvPr/>
        </p:nvSpPr>
        <p:spPr>
          <a:xfrm>
            <a:off x="0" y="418454"/>
            <a:ext cx="8152108" cy="110038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329703" y="590079"/>
            <a:ext cx="782240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36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Cap. 3°</a:t>
            </a:r>
            <a:r>
              <a:rPr lang="it-IT" sz="32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L'ANNUNCIO DEL VANGELO</a:t>
            </a:r>
            <a:endParaRPr lang="it-IT" sz="4400" kern="50" dirty="0">
              <a:effectLst/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1" y="2332825"/>
            <a:ext cx="2672044" cy="377229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CasellaDiTesto 1"/>
          <p:cNvSpPr txBox="1"/>
          <p:nvPr/>
        </p:nvSpPr>
        <p:spPr>
          <a:xfrm>
            <a:off x="471488" y="1700213"/>
            <a:ext cx="225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96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nn</a:t>
            </a:r>
            <a:r>
              <a:rPr lang="it-IT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96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it-IT" b="1" dirty="0" smtClean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96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-110-174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9030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76022" y="251209"/>
            <a:ext cx="11715977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La diversità culturale </a:t>
            </a:r>
            <a:r>
              <a:rPr lang="it-IT" sz="3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non </a:t>
            </a:r>
            <a:r>
              <a:rPr lang="it-IT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minaccia </a:t>
            </a:r>
            <a:endParaRPr lang="it-IT" sz="3600" dirty="0" smtClean="0">
              <a:solidFill>
                <a:schemeClr val="accent5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it-IT" sz="3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l’unità </a:t>
            </a:r>
            <a:r>
              <a:rPr lang="it-IT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della </a:t>
            </a:r>
            <a:r>
              <a:rPr lang="it-IT" sz="3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Chiesa.</a:t>
            </a:r>
          </a:p>
          <a:p>
            <a:endParaRPr lang="it-IT" sz="5400" dirty="0">
              <a:latin typeface="Arial Rounded MT Bold" panose="020F0704030504030204" pitchFamily="34" charset="0"/>
            </a:endParaRPr>
          </a:p>
          <a:p>
            <a:r>
              <a:rPr lang="it-IT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Lo Spirito Santo </a:t>
            </a:r>
          </a:p>
          <a:p>
            <a:r>
              <a:rPr lang="it-IT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suscita una varia </a:t>
            </a:r>
            <a:endParaRPr lang="it-IT" sz="3600" dirty="0" smtClean="0">
              <a:solidFill>
                <a:schemeClr val="accent5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it-IT" sz="3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ricchezza </a:t>
            </a:r>
            <a:r>
              <a:rPr lang="it-IT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di doni </a:t>
            </a:r>
          </a:p>
          <a:p>
            <a:r>
              <a:rPr lang="it-IT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e al tempo stesso </a:t>
            </a:r>
            <a:endParaRPr lang="it-IT" sz="3600" dirty="0" smtClean="0">
              <a:solidFill>
                <a:schemeClr val="accent5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it-IT" sz="3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costruisce </a:t>
            </a:r>
            <a:r>
              <a:rPr lang="it-IT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un’unità </a:t>
            </a:r>
          </a:p>
          <a:p>
            <a:r>
              <a:rPr lang="it-IT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che non è mai </a:t>
            </a:r>
            <a:endParaRPr lang="it-IT" sz="3600" dirty="0" smtClean="0">
              <a:solidFill>
                <a:schemeClr val="accent5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it-IT" sz="3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uniformità </a:t>
            </a:r>
            <a:endParaRPr lang="it-IT" sz="3600" dirty="0">
              <a:solidFill>
                <a:schemeClr val="accent5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  <a:p>
            <a:pPr>
              <a:tabLst>
                <a:tab pos="2511425" algn="l"/>
              </a:tabLst>
            </a:pPr>
            <a:r>
              <a:rPr lang="it-IT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ma multiforme armonia che </a:t>
            </a:r>
            <a:r>
              <a:rPr lang="it-IT" sz="3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attra</a:t>
            </a:r>
            <a:r>
              <a:rPr lang="it-IT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e.</a:t>
            </a:r>
          </a:p>
          <a:p>
            <a:pPr>
              <a:spcAft>
                <a:spcPts val="0"/>
              </a:spcAft>
            </a:pPr>
            <a:endParaRPr lang="it-IT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 rot="16200000">
            <a:off x="-3187290" y="3194689"/>
            <a:ext cx="6858003" cy="46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 rot="16200000">
            <a:off x="-2450583" y="3105228"/>
            <a:ext cx="5329993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 </a:t>
            </a:r>
            <a:r>
              <a:rPr lang="it-IT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popolo dai molti volti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8462" y="960895"/>
            <a:ext cx="7263538" cy="507094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82812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589722" y="274012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3600" dirty="0" smtClean="0">
                <a:latin typeface="Arial Rounded MT Bold" panose="020F0704030504030204" pitchFamily="34" charset="0"/>
              </a:rPr>
              <a:t>In </a:t>
            </a:r>
            <a:r>
              <a:rPr lang="it-IT" sz="3600" dirty="0">
                <a:latin typeface="Arial Rounded MT Bold" panose="020F0704030504030204" pitchFamily="34" charset="0"/>
              </a:rPr>
              <a:t>tutti i battezzati</a:t>
            </a:r>
          </a:p>
          <a:p>
            <a:pPr algn="ctr">
              <a:spcAft>
                <a:spcPts val="0"/>
              </a:spcAft>
            </a:pPr>
            <a:r>
              <a:rPr lang="it-IT" sz="3600" dirty="0">
                <a:latin typeface="Arial Rounded MT Bold" panose="020F0704030504030204" pitchFamily="34" charset="0"/>
              </a:rPr>
              <a:t>opera la forza santificatrice dello Spirito </a:t>
            </a:r>
          </a:p>
          <a:p>
            <a:pPr algn="ctr">
              <a:spcAft>
                <a:spcPts val="0"/>
              </a:spcAft>
            </a:pPr>
            <a:r>
              <a:rPr lang="it-IT" sz="3600" dirty="0">
                <a:latin typeface="Arial Rounded MT Bold" panose="020F0704030504030204" pitchFamily="34" charset="0"/>
              </a:rPr>
              <a:t>che spinge ad evangelizzare</a:t>
            </a:r>
          </a:p>
        </p:txBody>
      </p:sp>
      <p:sp>
        <p:nvSpPr>
          <p:cNvPr id="3" name="Rettangolo 2"/>
          <p:cNvSpPr/>
          <p:nvPr/>
        </p:nvSpPr>
        <p:spPr>
          <a:xfrm>
            <a:off x="4222944" y="642149"/>
            <a:ext cx="7320979" cy="6919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3600" dirty="0">
                <a:latin typeface="Arial Rounded MT Bold" panose="020F0704030504030204" pitchFamily="34" charset="0"/>
              </a:rPr>
              <a:t>Tutti siamo discepoli missionari </a:t>
            </a:r>
          </a:p>
        </p:txBody>
      </p:sp>
    </p:spTree>
    <p:extLst>
      <p:ext uri="{BB962C8B-B14F-4D97-AF65-F5344CB8AC3E}">
        <p14:creationId xmlns:p14="http://schemas.microsoft.com/office/powerpoint/2010/main" val="138673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16245" y="163817"/>
            <a:ext cx="6886413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dirty="0">
                <a:latin typeface="Arial Rounded MT Bold" panose="020F0704030504030204" pitchFamily="34" charset="0"/>
              </a:rPr>
              <a:t>Ogni cristiano è missionario nella misura in cui si è incontrato con l’amore di Dio in Cristo Gesù.</a:t>
            </a:r>
          </a:p>
          <a:p>
            <a:pPr>
              <a:spcAft>
                <a:spcPts val="0"/>
              </a:spcAft>
            </a:pPr>
            <a:endParaRPr lang="it-IT" sz="11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it-IT" sz="11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it-IT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 rot="16200000">
            <a:off x="-3187290" y="3194689"/>
            <a:ext cx="6858003" cy="468626"/>
          </a:xfrm>
          <a:prstGeom prst="rect">
            <a:avLst/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 rot="16200000">
            <a:off x="-2450582" y="3574796"/>
            <a:ext cx="5329993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Tutti discepoli e missionari</a:t>
            </a:r>
            <a:endParaRPr lang="it-IT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816245" y="3285138"/>
            <a:ext cx="6754680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atin typeface="Arial Rounded MT Bold" panose="020F0704030504030204" pitchFamily="34" charset="0"/>
              </a:rPr>
              <a:t>Se </a:t>
            </a:r>
            <a:r>
              <a:rPr lang="it-IT" sz="3200" dirty="0">
                <a:latin typeface="Arial Rounded MT Bold" panose="020F0704030504030204" pitchFamily="34" charset="0"/>
              </a:rPr>
              <a:t>uno ha realmente fatto esperienza </a:t>
            </a:r>
          </a:p>
          <a:p>
            <a:pPr algn="ctr"/>
            <a:r>
              <a:rPr lang="it-IT" sz="3200" dirty="0">
                <a:latin typeface="Arial Rounded MT Bold" panose="020F0704030504030204" pitchFamily="34" charset="0"/>
              </a:rPr>
              <a:t>dell’amore di Dio che lo salva, </a:t>
            </a:r>
          </a:p>
          <a:p>
            <a:pPr algn="ctr"/>
            <a:r>
              <a:rPr lang="it-IT" sz="3200" dirty="0">
                <a:latin typeface="Arial Rounded MT Bold" panose="020F0704030504030204" pitchFamily="34" charset="0"/>
              </a:rPr>
              <a:t>non ha bisogno di molto tempo </a:t>
            </a:r>
            <a:endParaRPr lang="it-IT" sz="3200" dirty="0" smtClean="0">
              <a:latin typeface="Arial Rounded MT Bold" panose="020F0704030504030204" pitchFamily="34" charset="0"/>
            </a:endParaRPr>
          </a:p>
          <a:p>
            <a:pPr algn="ctr"/>
            <a:r>
              <a:rPr lang="it-IT" sz="3200" dirty="0" smtClean="0">
                <a:latin typeface="Arial Rounded MT Bold" panose="020F0704030504030204" pitchFamily="34" charset="0"/>
              </a:rPr>
              <a:t>di </a:t>
            </a:r>
            <a:r>
              <a:rPr lang="it-IT" sz="3200" dirty="0">
                <a:latin typeface="Arial Rounded MT Bold" panose="020F0704030504030204" pitchFamily="34" charset="0"/>
              </a:rPr>
              <a:t>preparazione </a:t>
            </a:r>
          </a:p>
          <a:p>
            <a:pPr algn="ctr"/>
            <a:r>
              <a:rPr lang="it-IT" sz="3200" dirty="0">
                <a:latin typeface="Arial Rounded MT Bold" panose="020F0704030504030204" pitchFamily="34" charset="0"/>
              </a:rPr>
              <a:t>per andare ad annunciarlo.</a:t>
            </a:r>
          </a:p>
          <a:p>
            <a:pPr>
              <a:spcAft>
                <a:spcPts val="0"/>
              </a:spcAft>
            </a:pPr>
            <a:endParaRPr lang="it-IT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5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605220" y="490563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dirty="0">
                <a:latin typeface="Arial Rounded MT Bold" panose="020F0704030504030204" pitchFamily="34" charset="0"/>
              </a:rPr>
              <a:t>La nuova evangelizzazione </a:t>
            </a:r>
          </a:p>
          <a:p>
            <a:pPr>
              <a:spcAft>
                <a:spcPts val="0"/>
              </a:spcAft>
            </a:pPr>
            <a:r>
              <a:rPr lang="it-IT" sz="3600" dirty="0">
                <a:latin typeface="Arial Rounded MT Bold" panose="020F0704030504030204" pitchFamily="34" charset="0"/>
              </a:rPr>
              <a:t>deve implicare un nuovo protagonismo</a:t>
            </a:r>
          </a:p>
          <a:p>
            <a:pPr>
              <a:spcAft>
                <a:spcPts val="0"/>
              </a:spcAft>
            </a:pPr>
            <a:r>
              <a:rPr lang="it-IT" sz="3600" dirty="0">
                <a:latin typeface="Arial Rounded MT Bold" panose="020F0704030504030204" pitchFamily="34" charset="0"/>
              </a:rPr>
              <a:t>di ciascuno dei battezzati: </a:t>
            </a:r>
          </a:p>
          <a:p>
            <a:pPr>
              <a:spcAft>
                <a:spcPts val="0"/>
              </a:spcAft>
            </a:pPr>
            <a:endParaRPr lang="it-IT" sz="3600" dirty="0" smtClean="0">
              <a:latin typeface="Arial Rounded MT Bold" panose="020F070403050403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3600" dirty="0" smtClean="0">
                <a:latin typeface="Arial Rounded MT Bold" panose="020F0704030504030204" pitchFamily="34" charset="0"/>
              </a:rPr>
              <a:t>tutti </a:t>
            </a:r>
            <a:r>
              <a:rPr lang="it-IT" sz="3600" dirty="0">
                <a:latin typeface="Arial Rounded MT Bold" panose="020F0704030504030204" pitchFamily="34" charset="0"/>
              </a:rPr>
              <a:t>siamo </a:t>
            </a:r>
            <a:r>
              <a:rPr lang="it-IT" sz="3600" dirty="0" smtClean="0">
                <a:latin typeface="Arial Rounded MT Bold" panose="020F0704030504030204" pitchFamily="34" charset="0"/>
              </a:rPr>
              <a:t>chiamati </a:t>
            </a:r>
          </a:p>
          <a:p>
            <a:pPr>
              <a:spcAft>
                <a:spcPts val="0"/>
              </a:spcAft>
            </a:pPr>
            <a:r>
              <a:rPr lang="it-IT" sz="3600" dirty="0" smtClean="0">
                <a:latin typeface="Arial Rounded MT Bold" panose="020F0704030504030204" pitchFamily="34" charset="0"/>
              </a:rPr>
              <a:t>ad </a:t>
            </a:r>
            <a:r>
              <a:rPr lang="it-IT" sz="3600" dirty="0">
                <a:latin typeface="Arial Rounded MT Bold" panose="020F0704030504030204" pitchFamily="34" charset="0"/>
              </a:rPr>
              <a:t>offrire agli altri </a:t>
            </a:r>
          </a:p>
          <a:p>
            <a:pPr>
              <a:spcAft>
                <a:spcPts val="0"/>
              </a:spcAft>
            </a:pPr>
            <a:r>
              <a:rPr lang="it-IT" sz="3600" dirty="0">
                <a:latin typeface="Arial Rounded MT Bold" panose="020F0704030504030204" pitchFamily="34" charset="0"/>
              </a:rPr>
              <a:t>la testimonianza esplicita </a:t>
            </a:r>
          </a:p>
          <a:p>
            <a:pPr>
              <a:spcAft>
                <a:spcPts val="0"/>
              </a:spcAft>
            </a:pPr>
            <a:r>
              <a:rPr lang="it-IT" sz="3600" dirty="0">
                <a:latin typeface="Arial Rounded MT Bold" panose="020F0704030504030204" pitchFamily="34" charset="0"/>
              </a:rPr>
              <a:t>dell’amore </a:t>
            </a:r>
            <a:r>
              <a:rPr lang="it-IT" sz="3600" dirty="0" smtClean="0">
                <a:latin typeface="Arial Rounded MT Bold" panose="020F0704030504030204" pitchFamily="34" charset="0"/>
              </a:rPr>
              <a:t>salvifico</a:t>
            </a:r>
          </a:p>
          <a:p>
            <a:pPr>
              <a:spcAft>
                <a:spcPts val="0"/>
              </a:spcAft>
            </a:pPr>
            <a:r>
              <a:rPr lang="it-IT" sz="3600" dirty="0" smtClean="0">
                <a:latin typeface="Arial Rounded MT Bold" panose="020F0704030504030204" pitchFamily="34" charset="0"/>
              </a:rPr>
              <a:t>del Signore.</a:t>
            </a:r>
            <a:endParaRPr lang="it-IT" sz="3600" dirty="0">
              <a:latin typeface="Arial Rounded MT Bold" panose="020F070403050403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 rot="16200000">
            <a:off x="-3187290" y="3194689"/>
            <a:ext cx="6858003" cy="468626"/>
          </a:xfrm>
          <a:prstGeom prst="rect">
            <a:avLst/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 rot="16200000">
            <a:off x="-2450582" y="3574796"/>
            <a:ext cx="5329993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Tutti discepoli e missionari</a:t>
            </a:r>
            <a:endParaRPr lang="it-IT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753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120179" y="5024353"/>
            <a:ext cx="589837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dirty="0">
                <a:latin typeface="Arial Rounded MT Bold" panose="020F0704030504030204" pitchFamily="34" charset="0"/>
              </a:rPr>
              <a:t>La forza evangelizzatrice della pietà popolare</a:t>
            </a:r>
          </a:p>
        </p:txBody>
      </p:sp>
    </p:spTree>
    <p:extLst>
      <p:ext uri="{BB962C8B-B14F-4D97-AF65-F5344CB8AC3E}">
        <p14:creationId xmlns:p14="http://schemas.microsoft.com/office/powerpoint/2010/main" val="81306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85248" y="411993"/>
            <a:ext cx="6096000" cy="230832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 la fede </a:t>
            </a:r>
            <a:r>
              <a:rPr lang="it-IT" sz="3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salda </a:t>
            </a:r>
            <a:endParaRPr lang="it-IT" sz="3600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di una madre </a:t>
            </a:r>
          </a:p>
          <a:p>
            <a:pPr>
              <a:spcAft>
                <a:spcPts val="0"/>
              </a:spcAft>
            </a:pPr>
            <a:r>
              <a:rPr lang="it-IT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 </a:t>
            </a:r>
            <a:r>
              <a:rPr lang="it-IT" sz="3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letto del figlio </a:t>
            </a:r>
            <a:endParaRPr lang="it-IT" sz="3600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malato …</a:t>
            </a:r>
            <a:r>
              <a:rPr lang="it-IT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it-IT" sz="11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 rot="16200000">
            <a:off x="-3187290" y="3194689"/>
            <a:ext cx="6858003" cy="468626"/>
          </a:xfrm>
          <a:prstGeom prst="rect">
            <a:avLst/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 rot="16200000">
            <a:off x="-2450582" y="3574796"/>
            <a:ext cx="5329993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Pietà popolare</a:t>
            </a:r>
            <a:endParaRPr lang="it-IT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98" y="1432847"/>
            <a:ext cx="7126636" cy="4774846"/>
          </a:xfrm>
          <a:prstGeom prst="ellipse">
            <a:avLst/>
          </a:prstGeom>
          <a:effectLst>
            <a:glow rad="533400">
              <a:schemeClr val="accent4">
                <a:lumMod val="40000"/>
                <a:lumOff val="60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71856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30619" y="3764846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dirty="0" smtClean="0">
                <a:latin typeface="Arial Rounded MT Bold" panose="020F0704030504030204" pitchFamily="34" charset="0"/>
              </a:rPr>
              <a:t>… carica di speranza</a:t>
            </a:r>
          </a:p>
          <a:p>
            <a:pPr>
              <a:spcAft>
                <a:spcPts val="0"/>
              </a:spcAft>
            </a:pPr>
            <a:r>
              <a:rPr lang="it-IT" sz="3600" dirty="0" smtClean="0">
                <a:latin typeface="Arial Rounded MT Bold" panose="020F0704030504030204" pitchFamily="34" charset="0"/>
              </a:rPr>
              <a:t>diffusa con una candela</a:t>
            </a:r>
          </a:p>
          <a:p>
            <a:pPr>
              <a:spcAft>
                <a:spcPts val="0"/>
              </a:spcAft>
            </a:pPr>
            <a:r>
              <a:rPr lang="it-IT" sz="3600" dirty="0" smtClean="0">
                <a:latin typeface="Arial Rounded MT Bold" panose="020F0704030504030204" pitchFamily="34" charset="0"/>
              </a:rPr>
              <a:t>che si accende </a:t>
            </a:r>
          </a:p>
          <a:p>
            <a:pPr>
              <a:spcAft>
                <a:spcPts val="0"/>
              </a:spcAft>
            </a:pPr>
            <a:r>
              <a:rPr lang="it-IT" sz="3600" dirty="0" smtClean="0">
                <a:latin typeface="Arial Rounded MT Bold" panose="020F0704030504030204" pitchFamily="34" charset="0"/>
              </a:rPr>
              <a:t>in un’umile dimora per chiedere aiuto a Maria…</a:t>
            </a:r>
            <a:endParaRPr lang="it-IT" sz="3600" dirty="0">
              <a:latin typeface="Arial Rounded MT Bold" panose="020F070403050403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681213" y="4434262"/>
            <a:ext cx="52926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dirty="0" smtClean="0">
                <a:latin typeface="Arial Rounded MT Bold" panose="020F0704030504030204" pitchFamily="34" charset="0"/>
              </a:rPr>
              <a:t>… gli sguardi di amore profondo a Cristo crocifisso…</a:t>
            </a:r>
          </a:p>
        </p:txBody>
      </p:sp>
      <p:sp>
        <p:nvSpPr>
          <p:cNvPr id="9" name="Rettangolo 8"/>
          <p:cNvSpPr/>
          <p:nvPr/>
        </p:nvSpPr>
        <p:spPr>
          <a:xfrm rot="16200000">
            <a:off x="-1304867" y="5077112"/>
            <a:ext cx="3093157" cy="468626"/>
          </a:xfrm>
          <a:prstGeom prst="rect">
            <a:avLst/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 rot="16200000">
            <a:off x="-2450582" y="3574796"/>
            <a:ext cx="5329993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Pietà popolare</a:t>
            </a:r>
            <a:endParaRPr lang="it-IT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130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70"/>
          <a:stretch/>
        </p:blipFill>
        <p:spPr>
          <a:xfrm>
            <a:off x="3785936" y="0"/>
            <a:ext cx="8406063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71025" y="334011"/>
            <a:ext cx="3406364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it-IT" sz="3600" b="1" kern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Le </a:t>
            </a:r>
            <a:r>
              <a:rPr lang="it-IT" sz="3600" b="1" kern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espressioni della pietà popolare </a:t>
            </a:r>
            <a:r>
              <a:rPr lang="it-IT" sz="3600" b="1" kern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sono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it-IT" sz="3600" b="1" kern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un </a:t>
            </a:r>
            <a:r>
              <a:rPr lang="it-IT" sz="3600" b="1" i="1" kern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luogo teologico</a:t>
            </a:r>
            <a:r>
              <a:rPr lang="it-IT" sz="3600" b="1" kern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,  </a:t>
            </a:r>
            <a:endParaRPr lang="it-IT" sz="3600" b="1" kern="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it-IT" sz="3600" b="1" kern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un </a:t>
            </a:r>
            <a:r>
              <a:rPr lang="it-IT" sz="3600" b="1" kern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luogo </a:t>
            </a:r>
            <a:endParaRPr lang="it-IT" sz="3600" b="1" kern="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it-IT" sz="3600" b="1" kern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di </a:t>
            </a:r>
            <a:r>
              <a:rPr lang="it-IT" sz="3600" b="1" kern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incontro con Dio</a:t>
            </a:r>
            <a:r>
              <a:rPr lang="it-IT" sz="3600" b="1" kern="50" dirty="0">
                <a:solidFill>
                  <a:schemeClr val="bg1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  <a:endParaRPr lang="it-IT" sz="3600" kern="50" dirty="0">
              <a:solidFill>
                <a:schemeClr val="bg1"/>
              </a:solidFill>
              <a:effectLst/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356" y="4415128"/>
            <a:ext cx="2527694" cy="2442872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Rettangolo 8"/>
          <p:cNvSpPr/>
          <p:nvPr/>
        </p:nvSpPr>
        <p:spPr>
          <a:xfrm rot="16200000">
            <a:off x="-930898" y="5451081"/>
            <a:ext cx="2345219" cy="468626"/>
          </a:xfrm>
          <a:prstGeom prst="rect">
            <a:avLst/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 rot="16200000">
            <a:off x="-779893" y="5307038"/>
            <a:ext cx="1988616" cy="40011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Piet</a:t>
            </a:r>
            <a:r>
              <a:rPr lang="it-IT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it-IT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popolare</a:t>
            </a:r>
            <a:endParaRPr lang="it-IT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846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64810" y="388185"/>
            <a:ext cx="5898373" cy="6919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it-IT" sz="3600" b="1" i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Da </a:t>
            </a:r>
            <a:r>
              <a:rPr lang="it-IT" sz="3600" b="1" i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persona a persona</a:t>
            </a:r>
            <a:endParaRPr lang="it-IT" sz="2000" kern="50" dirty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80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98377" y="128337"/>
            <a:ext cx="69697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it-IT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Il discepolo ha una </a:t>
            </a:r>
            <a:r>
              <a:rPr lang="it-IT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disposizione permanente </a:t>
            </a:r>
            <a:r>
              <a:rPr lang="it-IT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 </a:t>
            </a:r>
            <a:r>
              <a:rPr lang="it-IT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portare agli altri </a:t>
            </a:r>
            <a:endParaRPr lang="it-IT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it-IT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l’amore </a:t>
            </a:r>
            <a:r>
              <a:rPr lang="it-IT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 </a:t>
            </a:r>
            <a:r>
              <a:rPr lang="it-IT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Gesù in qualsiasi luogo </a:t>
            </a:r>
            <a:endParaRPr lang="it-IT" sz="3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594"/>
            <a:ext cx="7924800" cy="446040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470777" y="4197517"/>
            <a:ext cx="37212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nella </a:t>
            </a:r>
            <a:r>
              <a:rPr lang="it-IT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via, </a:t>
            </a:r>
            <a:endParaRPr lang="it-IT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nella </a:t>
            </a:r>
            <a:r>
              <a:rPr lang="it-IT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piazza, </a:t>
            </a:r>
            <a:endParaRPr lang="it-IT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 </a:t>
            </a:r>
            <a:r>
              <a:rPr lang="it-IT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lavoro, </a:t>
            </a:r>
            <a:endParaRPr lang="it-IT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 </a:t>
            </a:r>
            <a:r>
              <a:rPr lang="it-IT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una strada.</a:t>
            </a:r>
            <a:endParaRPr lang="it-IT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7515" y="0"/>
            <a:ext cx="3801980" cy="4050405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 rot="16200000">
            <a:off x="-3187290" y="3194689"/>
            <a:ext cx="6858003" cy="468626"/>
          </a:xfrm>
          <a:prstGeom prst="rect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 rot="16200000">
            <a:off x="-2250224" y="3775154"/>
            <a:ext cx="4929277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 persona a persona</a:t>
            </a:r>
            <a:endParaRPr lang="it-IT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146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arrotondato 12"/>
          <p:cNvSpPr/>
          <p:nvPr/>
        </p:nvSpPr>
        <p:spPr>
          <a:xfrm>
            <a:off x="3900488" y="5644428"/>
            <a:ext cx="8054006" cy="7715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0" y="1563765"/>
            <a:ext cx="7515225" cy="349401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7879514" y="3422401"/>
            <a:ext cx="4074980" cy="17543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9401175" y="2031263"/>
            <a:ext cx="2553318" cy="7715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2600325" y="300038"/>
            <a:ext cx="9354170" cy="7715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332758" y="1563765"/>
            <a:ext cx="77484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3°capitolo</a:t>
            </a:r>
          </a:p>
          <a:p>
            <a:pPr>
              <a:spcAft>
                <a:spcPts val="0"/>
              </a:spcAft>
            </a:pPr>
            <a:endParaRPr lang="it-IT" sz="6600" dirty="0"/>
          </a:p>
          <a:p>
            <a:pPr>
              <a:spcAft>
                <a:spcPts val="0"/>
              </a:spcAft>
            </a:pPr>
            <a:endParaRPr lang="it-IT" sz="6600" dirty="0" smtClean="0">
              <a:effectLst/>
            </a:endParaRPr>
          </a:p>
          <a:p>
            <a:pPr>
              <a:spcAft>
                <a:spcPts val="0"/>
              </a:spcAft>
            </a:pPr>
            <a:r>
              <a:rPr lang="it-IT" sz="4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suddiviso </a:t>
            </a:r>
            <a:r>
              <a:rPr lang="it-IT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in 4 parti:</a:t>
            </a:r>
          </a:p>
        </p:txBody>
      </p:sp>
      <p:sp>
        <p:nvSpPr>
          <p:cNvPr id="5" name="Rettangolo 4"/>
          <p:cNvSpPr/>
          <p:nvPr/>
        </p:nvSpPr>
        <p:spPr>
          <a:xfrm>
            <a:off x="9517255" y="2067142"/>
            <a:ext cx="23211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714375" algn="l"/>
              </a:tabLst>
            </a:pPr>
            <a:r>
              <a:rPr lang="it-IT" sz="3600" dirty="0" smtClean="0">
                <a:effectLst/>
                <a:latin typeface="Arial Rounded MT Bold" panose="020F0704030504030204" pitchFamily="34" charset="0"/>
              </a:rPr>
              <a:t> L’omelia</a:t>
            </a:r>
          </a:p>
        </p:txBody>
      </p:sp>
      <p:sp>
        <p:nvSpPr>
          <p:cNvPr id="6" name="Rettangolo 5"/>
          <p:cNvSpPr/>
          <p:nvPr/>
        </p:nvSpPr>
        <p:spPr>
          <a:xfrm>
            <a:off x="7927553" y="3422401"/>
            <a:ext cx="40269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714375" algn="l"/>
              </a:tabLst>
            </a:pPr>
            <a:r>
              <a:rPr lang="it-IT" sz="3600" dirty="0" smtClean="0">
                <a:effectLst/>
                <a:latin typeface="Arial Rounded MT Bold" panose="020F0704030504030204" pitchFamily="34" charset="0"/>
              </a:rPr>
              <a:t> La preparazione della predicazione</a:t>
            </a:r>
          </a:p>
        </p:txBody>
      </p:sp>
      <p:sp>
        <p:nvSpPr>
          <p:cNvPr id="7" name="Rettangolo 6"/>
          <p:cNvSpPr/>
          <p:nvPr/>
        </p:nvSpPr>
        <p:spPr>
          <a:xfrm>
            <a:off x="4077963" y="5735358"/>
            <a:ext cx="812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714375" algn="l"/>
              </a:tabLst>
            </a:pPr>
            <a:r>
              <a:rPr lang="it-IT" sz="3600" dirty="0" smtClean="0">
                <a:effectLst/>
                <a:latin typeface="Arial Rounded MT Bold" panose="020F0704030504030204" pitchFamily="34" charset="0"/>
              </a:rPr>
              <a:t> L’approfondimento del </a:t>
            </a:r>
            <a:r>
              <a:rPr lang="it-IT" sz="3600" dirty="0" err="1" smtClean="0">
                <a:effectLst/>
                <a:latin typeface="Arial Rounded MT Bold" panose="020F0704030504030204" pitchFamily="34" charset="0"/>
              </a:rPr>
              <a:t>kerigma</a:t>
            </a:r>
            <a:endParaRPr lang="it-IT" sz="3600" dirty="0">
              <a:effectLst/>
              <a:latin typeface="Arial Rounded MT Bold" panose="020F070403050403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600325" y="378934"/>
            <a:ext cx="9401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dirty="0" smtClean="0">
                <a:effectLst/>
                <a:latin typeface="Arial Rounded MT Bold" panose="020F0704030504030204" pitchFamily="34" charset="0"/>
              </a:rPr>
              <a:t>Tutto il popolo di Dio annuncia il Vangelo</a:t>
            </a:r>
          </a:p>
        </p:txBody>
      </p:sp>
      <p:sp>
        <p:nvSpPr>
          <p:cNvPr id="15" name="Ovale 14"/>
          <p:cNvSpPr/>
          <p:nvPr/>
        </p:nvSpPr>
        <p:spPr>
          <a:xfrm>
            <a:off x="1600200" y="378934"/>
            <a:ext cx="828675" cy="64633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1</a:t>
            </a:r>
            <a:endParaRPr lang="it-IT" sz="36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Ovale 15"/>
          <p:cNvSpPr/>
          <p:nvPr/>
        </p:nvSpPr>
        <p:spPr>
          <a:xfrm>
            <a:off x="7786310" y="4030455"/>
            <a:ext cx="828675" cy="64633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3</a:t>
            </a:r>
            <a:endParaRPr lang="it-IT" sz="36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8420820" y="2093859"/>
            <a:ext cx="828675" cy="64633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2</a:t>
            </a:r>
            <a:endParaRPr lang="it-IT" sz="36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Ovale 17"/>
          <p:cNvSpPr/>
          <p:nvPr/>
        </p:nvSpPr>
        <p:spPr>
          <a:xfrm>
            <a:off x="2886074" y="5652274"/>
            <a:ext cx="828675" cy="64633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4</a:t>
            </a:r>
            <a:endParaRPr lang="it-IT" sz="36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2274969"/>
            <a:ext cx="67818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83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0" grpId="0" animBg="1"/>
      <p:bldP spid="9" grpId="0" animBg="1"/>
      <p:bldP spid="5" grpId="0"/>
      <p:bldP spid="6" grpId="0"/>
      <p:bldP spid="7" grpId="0"/>
      <p:bldP spid="8" grpId="0"/>
      <p:bldP spid="15" grpId="0" animBg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ccia 7"/>
          <p:cNvSpPr/>
          <p:nvPr/>
        </p:nvSpPr>
        <p:spPr>
          <a:xfrm>
            <a:off x="1909011" y="-385011"/>
            <a:ext cx="10282989" cy="3689685"/>
          </a:xfrm>
          <a:prstGeom prst="teardrop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 rot="16200000">
            <a:off x="-3187290" y="3194689"/>
            <a:ext cx="6858003" cy="468626"/>
          </a:xfrm>
          <a:prstGeom prst="rect">
            <a:avLst/>
          </a:prstGeom>
          <a:solidFill>
            <a:schemeClr val="accent2">
              <a:lumMod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 rot="16200000">
            <a:off x="-2250224" y="3775154"/>
            <a:ext cx="4929277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01688" algn="l"/>
              </a:tabLst>
            </a:pPr>
            <a:r>
              <a:rPr lang="it-IT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 persona a persona</a:t>
            </a:r>
            <a:endParaRPr lang="it-IT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619" y="2095504"/>
            <a:ext cx="5021179" cy="4762500"/>
          </a:xfrm>
          <a:prstGeom prst="ellipse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031959" y="0"/>
            <a:ext cx="86787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 un </a:t>
            </a:r>
            <a:r>
              <a:rPr lang="it-IT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dialogo personale, </a:t>
            </a:r>
            <a:endParaRPr lang="it-IT" sz="36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in </a:t>
            </a:r>
            <a:r>
              <a:rPr lang="it-IT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cui</a:t>
            </a:r>
            <a:r>
              <a:rPr lang="it-IT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l’altra persona si esprime </a:t>
            </a:r>
            <a:endParaRPr lang="it-IT" sz="36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 </a:t>
            </a:r>
            <a:r>
              <a:rPr lang="it-IT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condivide </a:t>
            </a:r>
            <a:r>
              <a:rPr lang="it-IT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le </a:t>
            </a:r>
            <a:r>
              <a:rPr lang="it-IT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sue gioie, le sue speranze, </a:t>
            </a:r>
            <a:endParaRPr lang="it-IT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 preoccupazioni </a:t>
            </a:r>
            <a:r>
              <a:rPr lang="it-IT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per </a:t>
            </a:r>
            <a:r>
              <a:rPr lang="it-IT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 suoi cari </a:t>
            </a:r>
            <a:endParaRPr lang="it-IT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 tante cose che </a:t>
            </a:r>
            <a:r>
              <a:rPr lang="it-IT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riempiono il </a:t>
            </a:r>
            <a:r>
              <a:rPr lang="it-IT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suo cuore.</a:t>
            </a:r>
            <a:r>
              <a:rPr lang="it-IT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it-IT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06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ccia 2"/>
          <p:cNvSpPr/>
          <p:nvPr/>
        </p:nvSpPr>
        <p:spPr>
          <a:xfrm>
            <a:off x="1909011" y="-385011"/>
            <a:ext cx="10282989" cy="3689685"/>
          </a:xfrm>
          <a:prstGeom prst="teardrop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 rot="16200000">
            <a:off x="-3187290" y="3194689"/>
            <a:ext cx="6858003" cy="468626"/>
          </a:xfrm>
          <a:prstGeom prst="rect">
            <a:avLst/>
          </a:prstGeom>
          <a:solidFill>
            <a:schemeClr val="accent2">
              <a:lumMod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 rot="16200000">
            <a:off x="-2250224" y="3775154"/>
            <a:ext cx="4929277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01688" algn="l"/>
              </a:tabLst>
            </a:pPr>
            <a:r>
              <a:rPr lang="it-IT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 persona a persona</a:t>
            </a:r>
            <a:endParaRPr lang="it-IT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1208" y="187691"/>
            <a:ext cx="86787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 presentare la Parola, nel suo annuncio fondamentale: l’amore personale di Dio che si è fatto uomo, ha dato sé stesso per noi e, vivente, offre la sua salvezza </a:t>
            </a:r>
            <a:endParaRPr lang="it-IT" sz="36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it-IT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 </a:t>
            </a:r>
            <a:r>
              <a:rPr lang="it-IT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sua amicizia</a:t>
            </a:r>
            <a:r>
              <a:rPr lang="it-IT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it-IT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619" y="2497301"/>
            <a:ext cx="5835768" cy="43606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0704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75609" y="2568439"/>
            <a:ext cx="71750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48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Lo </a:t>
            </a:r>
            <a:r>
              <a:rPr lang="it-IT" sz="4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Spirito Santo arricchisce tutta la Chiesa che evangelizza </a:t>
            </a:r>
            <a:endParaRPr lang="it-IT" sz="4800" b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48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anche </a:t>
            </a:r>
            <a:r>
              <a:rPr lang="it-IT" sz="4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con diversi carismi</a:t>
            </a:r>
            <a:r>
              <a:rPr lang="it-IT" sz="48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it-IT" sz="48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51626" y="362704"/>
            <a:ext cx="657058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b="1" i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Carismi </a:t>
            </a:r>
            <a:r>
              <a:rPr lang="it-IT" sz="3600" b="1" i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al servizio della comunione evangelizzatrice</a:t>
            </a:r>
            <a:endParaRPr lang="it-IT" sz="2000" kern="50" dirty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7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785806" y="499760"/>
            <a:ext cx="838225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Un chiaro segno dell’autenticità </a:t>
            </a:r>
          </a:p>
          <a:p>
            <a:r>
              <a:rPr lang="it-IT" sz="4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di un carisma</a:t>
            </a:r>
          </a:p>
          <a:p>
            <a:r>
              <a:rPr lang="it-IT" sz="4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è la sua </a:t>
            </a:r>
            <a:r>
              <a:rPr lang="it-IT" sz="48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ecclesialità</a:t>
            </a:r>
            <a:r>
              <a:rPr lang="it-IT" sz="4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it-IT" sz="4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la sua capacità di integrarsi armonicamente nella vita </a:t>
            </a:r>
          </a:p>
          <a:p>
            <a:r>
              <a:rPr lang="it-IT" sz="4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del Popolo santo di Dio </a:t>
            </a:r>
          </a:p>
          <a:p>
            <a:r>
              <a:rPr lang="it-IT" sz="4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per il bene di tutti.</a:t>
            </a:r>
          </a:p>
        </p:txBody>
      </p:sp>
      <p:sp>
        <p:nvSpPr>
          <p:cNvPr id="5" name="Rettangolo 4"/>
          <p:cNvSpPr/>
          <p:nvPr/>
        </p:nvSpPr>
        <p:spPr>
          <a:xfrm rot="16200000">
            <a:off x="-3187290" y="3194689"/>
            <a:ext cx="6858003" cy="468626"/>
          </a:xfrm>
          <a:prstGeom prst="rect">
            <a:avLst/>
          </a:prstGeom>
          <a:solidFill>
            <a:schemeClr val="accent2">
              <a:lumMod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 rot="16200000">
            <a:off x="-2250224" y="3775154"/>
            <a:ext cx="4929277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01688" algn="l"/>
              </a:tabLst>
            </a:pPr>
            <a:r>
              <a:rPr lang="it-IT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Carismi a servizio</a:t>
            </a:r>
            <a:endParaRPr lang="it-IT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4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743666" y="3465673"/>
            <a:ext cx="5448334" cy="5953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30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Perché </a:t>
            </a:r>
            <a:r>
              <a:rPr lang="it-IT" sz="30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parlare dell’omelia?</a:t>
            </a:r>
            <a:r>
              <a:rPr lang="it-IT" sz="3000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endParaRPr lang="it-IT" sz="3000" kern="50" dirty="0" smtClean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3" name="Rettangolo arrotondato 2"/>
          <p:cNvSpPr/>
          <p:nvPr/>
        </p:nvSpPr>
        <p:spPr>
          <a:xfrm>
            <a:off x="7443536" y="906225"/>
            <a:ext cx="4580429" cy="7715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6991302" y="944194"/>
            <a:ext cx="904467" cy="64633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2</a:t>
            </a:r>
            <a:endParaRPr lang="it-IT" sz="3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7716253" y="944194"/>
            <a:ext cx="4179376" cy="69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it-IT" sz="36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L’omelia</a:t>
            </a:r>
            <a:endParaRPr lang="it-IT" sz="2000" kern="50" dirty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728032" y="4824241"/>
            <a:ext cx="5448334" cy="5953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30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Perché </a:t>
            </a:r>
            <a:r>
              <a:rPr lang="it-IT" sz="30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molti sono i </a:t>
            </a:r>
            <a:r>
              <a:rPr lang="it-IT" sz="30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reclami. </a:t>
            </a:r>
          </a:p>
        </p:txBody>
      </p:sp>
      <p:sp>
        <p:nvSpPr>
          <p:cNvPr id="8" name="Rettangolo 7"/>
          <p:cNvSpPr/>
          <p:nvPr/>
        </p:nvSpPr>
        <p:spPr>
          <a:xfrm>
            <a:off x="6728032" y="5825378"/>
            <a:ext cx="5448334" cy="5953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30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Perché è </a:t>
            </a:r>
            <a:r>
              <a:rPr lang="it-IT" sz="30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ancora </a:t>
            </a:r>
            <a:r>
              <a:rPr lang="it-IT" sz="30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necessaria.</a:t>
            </a:r>
            <a:endParaRPr lang="it-IT" sz="3000" kern="50" dirty="0">
              <a:effectLst/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87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924799" y="0"/>
            <a:ext cx="4267201" cy="6592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it-IT" sz="32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La </a:t>
            </a:r>
            <a:r>
              <a:rPr lang="it-IT" sz="32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proclamazione liturgica della Parola </a:t>
            </a:r>
            <a:endParaRPr lang="it-IT" sz="3200" b="1" kern="50" dirty="0" smtClean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it-IT" sz="32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di </a:t>
            </a:r>
            <a:r>
              <a:rPr lang="it-IT" sz="32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Dio </a:t>
            </a:r>
            <a:r>
              <a:rPr lang="it-IT" sz="32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è </a:t>
            </a:r>
            <a:r>
              <a:rPr lang="it-IT" sz="32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il dialogo </a:t>
            </a:r>
            <a:endParaRPr lang="it-IT" sz="3200" b="1" kern="50" dirty="0" smtClean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it-IT" sz="32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di </a:t>
            </a:r>
            <a:r>
              <a:rPr lang="it-IT" sz="32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Dio </a:t>
            </a:r>
            <a:r>
              <a:rPr lang="it-IT" sz="32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col </a:t>
            </a:r>
            <a:r>
              <a:rPr lang="it-IT" sz="32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suo popolo </a:t>
            </a:r>
            <a:r>
              <a:rPr lang="it-IT" sz="32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in </a:t>
            </a:r>
            <a:r>
              <a:rPr lang="it-IT" sz="32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cui vengono proclamate </a:t>
            </a:r>
            <a:endParaRPr lang="it-IT" sz="3200" b="1" kern="50" dirty="0" smtClean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it-IT" sz="32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le meraviglie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it-IT" sz="32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della salvezza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it-IT" sz="32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e </a:t>
            </a:r>
            <a:r>
              <a:rPr lang="it-IT" sz="32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riproposte </a:t>
            </a:r>
            <a:endParaRPr lang="it-IT" sz="3200" b="1" kern="50" dirty="0" smtClean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it-IT" sz="32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le </a:t>
            </a:r>
            <a:r>
              <a:rPr lang="it-IT" sz="32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esigenze dell’Alleanza.</a:t>
            </a:r>
            <a:endParaRPr lang="it-IT" kern="50" dirty="0">
              <a:effectLst/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76025" y="206011"/>
            <a:ext cx="5016362" cy="7571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3600" b="1" i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Il contesto liturgico</a:t>
            </a:r>
            <a:endParaRPr lang="it-IT" sz="2000" kern="50" dirty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 rot="16200000">
            <a:off x="-3187290" y="3194689"/>
            <a:ext cx="6858003" cy="468626"/>
          </a:xfrm>
          <a:prstGeom prst="rect">
            <a:avLst/>
          </a:prstGeom>
          <a:solidFill>
            <a:schemeClr val="accent2">
              <a:lumMod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 rot="16200000">
            <a:off x="-2250224" y="3775154"/>
            <a:ext cx="4929277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01688" algn="l"/>
              </a:tabLst>
            </a:pPr>
            <a:r>
              <a:rPr lang="it-IT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Omelia, contesto liturgico</a:t>
            </a:r>
            <a:endParaRPr lang="it-IT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154" y="1572125"/>
            <a:ext cx="3117258" cy="3076575"/>
          </a:xfrm>
          <a:prstGeom prst="ellipse">
            <a:avLst/>
          </a:prstGeom>
          <a:ln w="12700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137432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2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2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 flipV="1">
            <a:off x="7765427" y="0"/>
            <a:ext cx="4426573" cy="6812281"/>
          </a:xfrm>
          <a:prstGeom prst="rect">
            <a:avLst/>
          </a:prstGeom>
          <a:solidFill>
            <a:srgbClr val="0033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 rot="16200000">
            <a:off x="-3187290" y="3194689"/>
            <a:ext cx="6858003" cy="468626"/>
          </a:xfrm>
          <a:prstGeom prst="rect">
            <a:avLst/>
          </a:prstGeom>
          <a:solidFill>
            <a:schemeClr val="accent6">
              <a:lumMod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 rot="16200000">
            <a:off x="-2250224" y="3775154"/>
            <a:ext cx="4929277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01688" algn="l"/>
              </a:tabLst>
            </a:pPr>
            <a:r>
              <a:rPr lang="it-IT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Omelia</a:t>
            </a:r>
            <a:r>
              <a:rPr lang="it-IT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contesto liturgico</a:t>
            </a:r>
          </a:p>
        </p:txBody>
      </p:sp>
      <p:sp>
        <p:nvSpPr>
          <p:cNvPr id="2" name="Rettangolo 1"/>
          <p:cNvSpPr/>
          <p:nvPr/>
        </p:nvSpPr>
        <p:spPr>
          <a:xfrm>
            <a:off x="7991958" y="425894"/>
            <a:ext cx="4200042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3600" b="1" kern="5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</a:scheme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L’omelia deve dare fervore </a:t>
            </a:r>
            <a:endParaRPr lang="it-IT" sz="3600" b="1" kern="5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accent6">
                    <a:lumMod val="50000"/>
                  </a:schemeClr>
                </a:outerShdw>
              </a:effectLst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3600" b="1" kern="5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</a:scheme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e </a:t>
            </a:r>
            <a:r>
              <a:rPr lang="it-IT" sz="3600" b="1" kern="5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</a:scheme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significato </a:t>
            </a:r>
            <a:endParaRPr lang="it-IT" sz="3600" b="1" kern="5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accent6">
                    <a:lumMod val="50000"/>
                  </a:schemeClr>
                </a:outerShdw>
              </a:effectLst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3600" b="1" kern="5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</a:scheme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alla </a:t>
            </a:r>
            <a:r>
              <a:rPr lang="it-IT" sz="3600" b="1" kern="5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</a:scheme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celebrazione: </a:t>
            </a:r>
            <a:endParaRPr lang="it-IT" sz="2000" kern="50" dirty="0">
              <a:solidFill>
                <a:schemeClr val="bg1"/>
              </a:solidFill>
              <a:effectLst>
                <a:outerShdw blurRad="50800" dist="50800" dir="5400000" algn="ctr" rotWithShape="0">
                  <a:schemeClr val="accent6">
                    <a:lumMod val="50000"/>
                  </a:schemeClr>
                </a:outerShdw>
              </a:effectLst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3600" b="1" kern="5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</a:scheme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deve essere sobria </a:t>
            </a:r>
            <a:endParaRPr lang="it-IT" sz="2000" kern="50" dirty="0">
              <a:solidFill>
                <a:schemeClr val="bg1"/>
              </a:solidFill>
              <a:effectLst>
                <a:outerShdw blurRad="50800" dist="50800" dir="5400000" algn="ctr" rotWithShape="0">
                  <a:schemeClr val="accent6">
                    <a:lumMod val="50000"/>
                  </a:schemeClr>
                </a:outerShdw>
              </a:effectLst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3600" b="1" kern="5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</a:scheme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e portare all’incontro </a:t>
            </a:r>
            <a:endParaRPr lang="it-IT" sz="3600" b="1" kern="5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accent6">
                    <a:lumMod val="50000"/>
                  </a:schemeClr>
                </a:outerShdw>
              </a:effectLst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3600" b="1" kern="5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</a:scheme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con </a:t>
            </a:r>
            <a:r>
              <a:rPr lang="it-IT" sz="3600" b="1" kern="5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</a:scheme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Cristo </a:t>
            </a:r>
            <a:endParaRPr lang="it-IT" sz="2000" kern="50" dirty="0">
              <a:solidFill>
                <a:schemeClr val="bg1"/>
              </a:solidFill>
              <a:effectLst>
                <a:outerShdw blurRad="50800" dist="50800" dir="5400000" algn="ctr" rotWithShape="0">
                  <a:schemeClr val="accent6">
                    <a:lumMod val="50000"/>
                  </a:schemeClr>
                </a:outerShdw>
              </a:effectLst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3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12161" y="3883720"/>
            <a:ext cx="115883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i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 </a:t>
            </a:r>
            <a:r>
              <a:rPr lang="it-IT" sz="36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Nell’omelia </a:t>
            </a:r>
          </a:p>
          <a:p>
            <a:pPr>
              <a:spcAft>
                <a:spcPts val="0"/>
              </a:spcAft>
            </a:pPr>
            <a:r>
              <a:rPr lang="it-IT" sz="36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il </a:t>
            </a:r>
            <a:r>
              <a:rPr lang="it-IT" sz="36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sacerdote </a:t>
            </a:r>
            <a:endParaRPr lang="it-IT" sz="3600" b="1" kern="50" dirty="0" smtClean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36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è </a:t>
            </a:r>
            <a:r>
              <a:rPr lang="it-IT" sz="36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come una madre </a:t>
            </a:r>
            <a:r>
              <a:rPr lang="it-IT" sz="36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che </a:t>
            </a:r>
            <a:r>
              <a:rPr lang="it-IT" sz="36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parla al cuore dei suoi figli:</a:t>
            </a:r>
            <a:endParaRPr lang="it-IT" sz="3600" kern="50" dirty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36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egli insegna, corregge, valorizza.</a:t>
            </a:r>
            <a:endParaRPr lang="it-IT" sz="3600" kern="50" dirty="0">
              <a:effectLst/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39142" y="452353"/>
            <a:ext cx="524298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449263">
              <a:spcAft>
                <a:spcPts val="0"/>
              </a:spcAft>
            </a:pPr>
            <a:r>
              <a:rPr lang="it-IT" sz="3600" b="1" i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La conversazione </a:t>
            </a:r>
            <a:endParaRPr lang="it-IT" sz="3600" b="1" i="1" kern="50" dirty="0" smtClean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449263">
              <a:spcAft>
                <a:spcPts val="0"/>
              </a:spcAft>
            </a:pPr>
            <a:r>
              <a:rPr lang="it-IT" sz="3600" b="1" i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di </a:t>
            </a:r>
            <a:r>
              <a:rPr lang="it-IT" sz="3600" b="1" i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una madre</a:t>
            </a:r>
            <a:endParaRPr lang="it-IT" sz="2000" kern="50" dirty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2085" y="-72189"/>
            <a:ext cx="7079915" cy="47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39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38989" y="5002209"/>
            <a:ext cx="110530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Con la sua predicazione,  il sacerdote </a:t>
            </a:r>
            <a:endParaRPr lang="it-IT" sz="3600" b="1" kern="50" dirty="0" smtClean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r>
              <a:rPr lang="it-IT" sz="36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deve </a:t>
            </a:r>
            <a:r>
              <a:rPr lang="it-IT" sz="36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far percepire </a:t>
            </a:r>
            <a:r>
              <a:rPr lang="it-IT" sz="36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il </a:t>
            </a:r>
            <a:r>
              <a:rPr lang="it-IT" sz="36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piacere </a:t>
            </a:r>
            <a:r>
              <a:rPr lang="it-IT" sz="36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che </a:t>
            </a:r>
            <a:r>
              <a:rPr lang="it-IT" sz="36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aveva Gesù </a:t>
            </a:r>
            <a:endParaRPr lang="it-IT" sz="3600" b="1" kern="50" dirty="0" smtClean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r>
              <a:rPr lang="it-IT" sz="36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nel </a:t>
            </a:r>
            <a:r>
              <a:rPr lang="it-IT" sz="36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dialogare </a:t>
            </a:r>
            <a:r>
              <a:rPr lang="it-IT" sz="36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con </a:t>
            </a:r>
            <a:r>
              <a:rPr lang="it-IT" sz="36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la sua gente.</a:t>
            </a:r>
          </a:p>
        </p:txBody>
      </p:sp>
      <p:sp>
        <p:nvSpPr>
          <p:cNvPr id="7" name="Rettangolo 6"/>
          <p:cNvSpPr/>
          <p:nvPr/>
        </p:nvSpPr>
        <p:spPr>
          <a:xfrm rot="16200000">
            <a:off x="-3187290" y="3194689"/>
            <a:ext cx="6858003" cy="468626"/>
          </a:xfrm>
          <a:prstGeom prst="rect">
            <a:avLst/>
          </a:prstGeom>
          <a:solidFill>
            <a:schemeClr val="accent2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 rot="16200000">
            <a:off x="-2972118" y="3053259"/>
            <a:ext cx="6373066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01688" algn="l"/>
              </a:tabLst>
            </a:pPr>
            <a:r>
              <a:rPr lang="it-IT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Omelia: conversazione di una madre</a:t>
            </a:r>
            <a:endParaRPr lang="it-IT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5" y="0"/>
            <a:ext cx="11715975" cy="490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0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rgbClr val="6B3109"/>
            </a:gs>
            <a:gs pos="35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" y="243806"/>
            <a:ext cx="8085220" cy="6960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indent="801688">
              <a:lnSpc>
                <a:spcPct val="120000"/>
              </a:lnSpc>
              <a:spcAft>
                <a:spcPts val="0"/>
              </a:spcAft>
            </a:pPr>
            <a:r>
              <a:rPr lang="it-IT" sz="3600" b="1" i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Parole che fanno ardere i cuori</a:t>
            </a:r>
            <a:endParaRPr lang="it-IT" sz="2000" kern="50" dirty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2" y="2165684"/>
            <a:ext cx="2967938" cy="372176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7179" y="1195136"/>
            <a:ext cx="8694821" cy="56628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4443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32879" y="582423"/>
            <a:ext cx="6096000" cy="59554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sz="40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 non </a:t>
            </a:r>
            <a:r>
              <a:rPr lang="it-IT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vi può essere </a:t>
            </a:r>
            <a:endParaRPr lang="it-IT" sz="4000" b="1" dirty="0" smtClean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sz="40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vera </a:t>
            </a:r>
            <a:r>
              <a:rPr lang="it-IT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evangelizzazione senza l’esplicita proclamazione </a:t>
            </a:r>
            <a:endParaRPr lang="it-IT" sz="4000" b="1" dirty="0" smtClean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sz="40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che </a:t>
            </a:r>
            <a:r>
              <a:rPr lang="it-IT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Gesù è </a:t>
            </a:r>
            <a:endParaRPr lang="it-IT" sz="4000" b="1" dirty="0" smtClean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sz="40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il </a:t>
            </a:r>
            <a:r>
              <a:rPr lang="it-IT" sz="5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Signore</a:t>
            </a:r>
            <a:r>
              <a:rPr lang="it-IT" sz="40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…</a:t>
            </a:r>
            <a:endParaRPr lang="it-IT" sz="40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75" y="123825"/>
            <a:ext cx="7019925" cy="6734175"/>
          </a:xfrm>
          <a:prstGeom prst="ellipse">
            <a:avLst/>
          </a:prstGeom>
          <a:effectLst>
            <a:glow rad="736600">
              <a:schemeClr val="bg1">
                <a:alpha val="4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72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 rot="16200000">
            <a:off x="-3187290" y="3194689"/>
            <a:ext cx="6858003" cy="468626"/>
          </a:xfrm>
          <a:prstGeom prst="rect">
            <a:avLst/>
          </a:prstGeom>
          <a:solidFill>
            <a:schemeClr val="accent2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 rot="16200000">
            <a:off x="-3036286" y="2989090"/>
            <a:ext cx="6501404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01688" algn="l"/>
              </a:tabLst>
            </a:pPr>
            <a:r>
              <a:rPr lang="it-IT" sz="28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Omelia: parole che fanno ardere…</a:t>
            </a:r>
            <a:endParaRPr lang="it-IT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021305" y="2916144"/>
            <a:ext cx="82135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36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Il predicatore ha la bellissima </a:t>
            </a:r>
            <a:endParaRPr lang="it-IT" sz="3600" b="1" kern="50" dirty="0" smtClean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it-IT" sz="36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e </a:t>
            </a:r>
            <a:r>
              <a:rPr lang="it-IT" sz="36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difficile missione di unire i cuori che si amano: quello del Signore </a:t>
            </a:r>
            <a:endParaRPr lang="it-IT" sz="3600" b="1" kern="50" dirty="0" smtClean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it-IT" sz="36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e </a:t>
            </a:r>
            <a:r>
              <a:rPr lang="it-IT" sz="36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quelli del suo popolo</a:t>
            </a:r>
            <a:r>
              <a:rPr lang="it-IT" sz="3600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261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181728" y="3028822"/>
            <a:ext cx="8213558" cy="251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Il </a:t>
            </a:r>
            <a:r>
              <a:rPr lang="it-IT" sz="36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dialogo tra Dio e il suo popolo rafforza ulteriormente </a:t>
            </a:r>
            <a:endParaRPr lang="it-IT" sz="3600" b="1" kern="50" dirty="0" smtClean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algn="ctr"/>
            <a:r>
              <a:rPr lang="it-IT" sz="36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l’alleanza tra </a:t>
            </a:r>
            <a:r>
              <a:rPr lang="it-IT" sz="36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di loro e rinsalda </a:t>
            </a:r>
            <a:endParaRPr lang="it-IT" sz="3600" b="1" kern="50" dirty="0" smtClean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algn="ctr"/>
            <a:r>
              <a:rPr lang="it-IT" sz="36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il </a:t>
            </a:r>
            <a:r>
              <a:rPr lang="it-IT" sz="36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vincolo della carità.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it-IT" sz="1100" kern="50" dirty="0">
              <a:effectLst/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 rot="16200000">
            <a:off x="-3187290" y="3194689"/>
            <a:ext cx="6858003" cy="468626"/>
          </a:xfrm>
          <a:prstGeom prst="rect">
            <a:avLst/>
          </a:prstGeom>
          <a:solidFill>
            <a:schemeClr val="accent2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 rot="16200000">
            <a:off x="-3036286" y="2989090"/>
            <a:ext cx="6501404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01688" algn="l"/>
              </a:tabLst>
            </a:pPr>
            <a:r>
              <a:rPr lang="it-IT" sz="28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Omelia: parole che fanno ardere…</a:t>
            </a:r>
            <a:endParaRPr lang="it-IT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15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9005" y="1704797"/>
            <a:ext cx="65568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3200" b="1" kern="50" dirty="0" smtClean="0">
                <a:solidFill>
                  <a:schemeClr val="bg1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… tutte </a:t>
            </a:r>
            <a:r>
              <a:rPr lang="it-IT" sz="3200" b="1" kern="50" dirty="0">
                <a:solidFill>
                  <a:schemeClr val="bg1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le settimane si dedichi </a:t>
            </a:r>
            <a:endParaRPr lang="it-IT" sz="3200" b="1" kern="50" dirty="0" smtClean="0">
              <a:solidFill>
                <a:schemeClr val="bg1"/>
              </a:solidFill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3200" b="1" kern="50" dirty="0" smtClean="0">
                <a:solidFill>
                  <a:schemeClr val="bg1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alla </a:t>
            </a:r>
            <a:r>
              <a:rPr lang="it-IT" sz="3200" b="1" kern="50" dirty="0">
                <a:solidFill>
                  <a:schemeClr val="bg1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preparazione </a:t>
            </a:r>
            <a:endParaRPr lang="it-IT" sz="3200" b="1" kern="50" dirty="0" smtClean="0">
              <a:solidFill>
                <a:schemeClr val="bg1"/>
              </a:solidFill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3200" b="1" kern="50" dirty="0" smtClean="0">
                <a:solidFill>
                  <a:schemeClr val="bg1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della </a:t>
            </a:r>
            <a:r>
              <a:rPr lang="it-IT" sz="3200" b="1" kern="50" dirty="0">
                <a:solidFill>
                  <a:schemeClr val="bg1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predicazione un tempo personale e comunitario </a:t>
            </a:r>
            <a:r>
              <a:rPr lang="it-IT" sz="3200" b="1" kern="50" dirty="0" smtClean="0">
                <a:solidFill>
                  <a:schemeClr val="bg1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prolungato….</a:t>
            </a:r>
            <a:endParaRPr lang="it-IT" sz="3200" kern="50" dirty="0">
              <a:solidFill>
                <a:schemeClr val="bg1"/>
              </a:solidFill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914401" y="343391"/>
            <a:ext cx="4860758" cy="12104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0" y="339057"/>
            <a:ext cx="1338012" cy="64633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3</a:t>
            </a:r>
            <a:endParaRPr lang="it-IT" sz="3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299819" y="353507"/>
            <a:ext cx="48443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La preparazione </a:t>
            </a:r>
          </a:p>
          <a:p>
            <a:pPr>
              <a:spcAft>
                <a:spcPts val="0"/>
              </a:spcAft>
            </a:pPr>
            <a:r>
              <a:rPr lang="it-IT" sz="36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della predicazione</a:t>
            </a:r>
            <a:endParaRPr lang="it-IT" sz="2000" kern="50" dirty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43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arrotondato 6"/>
          <p:cNvSpPr/>
          <p:nvPr/>
        </p:nvSpPr>
        <p:spPr>
          <a:xfrm>
            <a:off x="946484" y="561474"/>
            <a:ext cx="6593305" cy="5614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1652337" y="476615"/>
            <a:ext cx="5903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b="1" i="1" kern="50" dirty="0" smtClean="0">
                <a:solidFill>
                  <a:srgbClr val="C0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attenzione </a:t>
            </a:r>
            <a:r>
              <a:rPr lang="it-IT" sz="3600" b="1" i="1" kern="50" dirty="0">
                <a:solidFill>
                  <a:srgbClr val="C0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al testo biblico </a:t>
            </a:r>
            <a:endParaRPr lang="it-IT" sz="3600" kern="50" dirty="0">
              <a:solidFill>
                <a:srgbClr val="C00000"/>
              </a:solidFill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 rot="16200000">
            <a:off x="-3187290" y="3194690"/>
            <a:ext cx="6858003" cy="468626"/>
          </a:xfrm>
          <a:prstGeom prst="rect">
            <a:avLst/>
          </a:prstGeom>
          <a:solidFill>
            <a:schemeClr val="accent4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 rot="16200000">
            <a:off x="-2474813" y="3550564"/>
            <a:ext cx="5378456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01688" algn="l"/>
              </a:tabLst>
            </a:pPr>
            <a:r>
              <a:rPr lang="it-IT" sz="2800" b="1" dirty="0" smtClean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Predicazione: preparazione…</a:t>
            </a:r>
            <a:endParaRPr lang="it-IT" sz="28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946484" y="561474"/>
            <a:ext cx="545432" cy="561472"/>
          </a:xfrm>
          <a:prstGeom prst="roundRect">
            <a:avLst>
              <a:gd name="adj" fmla="val 25491"/>
            </a:avLst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/>
              <a:t>1</a:t>
            </a:r>
            <a:endParaRPr lang="it-IT" sz="3200" b="1" dirty="0"/>
          </a:p>
        </p:txBody>
      </p:sp>
      <p:sp>
        <p:nvSpPr>
          <p:cNvPr id="6" name="Rettangolo 5"/>
          <p:cNvSpPr/>
          <p:nvPr/>
        </p:nvSpPr>
        <p:spPr>
          <a:xfrm>
            <a:off x="720474" y="1829917"/>
            <a:ext cx="6819315" cy="1754326"/>
          </a:xfrm>
          <a:prstGeom prst="rect">
            <a:avLst/>
          </a:prstGeom>
          <a:solidFill>
            <a:schemeClr val="accent4">
              <a:lumMod val="75000"/>
              <a:alpha val="75000"/>
            </a:schemeClr>
          </a:solidFill>
          <a:effectLst>
            <a:outerShdw blurRad="50800" dist="50800" dir="5400000" algn="ctr" rotWithShape="0">
              <a:srgbClr val="6B3109"/>
            </a:outerShdw>
          </a:effectLst>
        </p:spPr>
        <p:txBody>
          <a:bodyPr wrap="square">
            <a:spAutoFit/>
          </a:bodyPr>
          <a:lstStyle/>
          <a:p>
            <a:pPr marL="168275">
              <a:spcAft>
                <a:spcPts val="0"/>
              </a:spcAft>
            </a:pPr>
            <a:r>
              <a:rPr lang="it-IT" sz="3600" b="1" kern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occorre </a:t>
            </a:r>
            <a:r>
              <a:rPr lang="it-IT" sz="3600" b="1" kern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pazienza, dare tempo, interesse e </a:t>
            </a:r>
            <a:r>
              <a:rPr lang="it-IT" sz="3600" b="1" kern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dedizione…  </a:t>
            </a:r>
            <a:endParaRPr lang="it-IT" sz="3600" kern="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04430" y="4193078"/>
            <a:ext cx="6831153" cy="2308324"/>
          </a:xfrm>
          <a:prstGeom prst="rect">
            <a:avLst/>
          </a:prstGeom>
          <a:solidFill>
            <a:schemeClr val="accent4">
              <a:lumMod val="75000"/>
              <a:alpha val="75000"/>
            </a:schemeClr>
          </a:solidFill>
          <a:effectLst>
            <a:outerShdw blurRad="50800" dist="50800" dir="5400000" algn="ctr" rotWithShape="0">
              <a:srgbClr val="6B3109"/>
            </a:outerShdw>
          </a:effectLst>
        </p:spPr>
        <p:txBody>
          <a:bodyPr wrap="square">
            <a:spAutoFit/>
          </a:bodyPr>
          <a:lstStyle/>
          <a:p>
            <a:pPr marL="168275"/>
            <a:r>
              <a:rPr lang="it-IT" sz="3600" b="1" kern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si richiede quell’amore </a:t>
            </a:r>
          </a:p>
          <a:p>
            <a:pPr marL="168275"/>
            <a:r>
              <a:rPr lang="it-IT" sz="3600" b="1" kern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che invoca:  </a:t>
            </a:r>
          </a:p>
          <a:p>
            <a:pPr marL="168275">
              <a:tabLst>
                <a:tab pos="4748213" algn="l"/>
              </a:tabLst>
            </a:pPr>
            <a:r>
              <a:rPr lang="it-IT" sz="3600" b="1" kern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“Parla, Signore, </a:t>
            </a:r>
          </a:p>
          <a:p>
            <a:pPr marL="168275"/>
            <a:r>
              <a:rPr lang="it-IT" sz="3600" b="1" kern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che il tuo servo ti ascolta</a:t>
            </a:r>
            <a:r>
              <a:rPr lang="it-IT" sz="3600" b="1" kern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” </a:t>
            </a:r>
            <a:endParaRPr lang="it-IT" sz="3600" b="1" kern="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238" y="0"/>
            <a:ext cx="4419983" cy="682201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42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82131" y="2147930"/>
            <a:ext cx="6096000" cy="4081117"/>
          </a:xfrm>
          <a:prstGeom prst="rect">
            <a:avLst/>
          </a:prstGeom>
          <a:solidFill>
            <a:schemeClr val="accent4">
              <a:lumMod val="75000"/>
              <a:alpha val="75000"/>
            </a:schemeClr>
          </a:solidFill>
          <a:effectLst>
            <a:outerShdw blurRad="50800" dist="50800" dir="5400000" algn="ctr" rotWithShape="0">
              <a:srgbClr val="6B3109"/>
            </a:outerShdw>
          </a:effectLst>
        </p:spPr>
        <p:txBody>
          <a:bodyPr>
            <a:spAutoFit/>
          </a:bodyPr>
          <a:lstStyle/>
          <a:p>
            <a:pPr marL="265113">
              <a:lnSpc>
                <a:spcPct val="120000"/>
              </a:lnSpc>
              <a:spcAft>
                <a:spcPts val="0"/>
              </a:spcAft>
            </a:pPr>
            <a:r>
              <a:rPr lang="it-IT" sz="3600" b="1" kern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Occorre </a:t>
            </a:r>
            <a:r>
              <a:rPr lang="it-IT" sz="3600" b="1" kern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scoprire </a:t>
            </a:r>
          </a:p>
          <a:p>
            <a:pPr marL="265113">
              <a:lnSpc>
                <a:spcPct val="120000"/>
              </a:lnSpc>
              <a:spcAft>
                <a:spcPts val="0"/>
              </a:spcAft>
            </a:pPr>
            <a:r>
              <a:rPr lang="it-IT" sz="3600" b="1" kern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il </a:t>
            </a:r>
            <a:r>
              <a:rPr lang="it-IT" sz="3600" b="1" kern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messaggio principale </a:t>
            </a:r>
            <a:endParaRPr lang="it-IT" sz="3600" b="1" kern="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265113">
              <a:lnSpc>
                <a:spcPct val="120000"/>
              </a:lnSpc>
              <a:spcAft>
                <a:spcPts val="0"/>
              </a:spcAft>
            </a:pPr>
            <a:r>
              <a:rPr lang="it-IT" sz="3600" b="1" kern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e </a:t>
            </a:r>
            <a:r>
              <a:rPr lang="it-IT" sz="3600" b="1" kern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l’effetto </a:t>
            </a:r>
            <a:endParaRPr lang="it-IT" sz="3600" b="1" kern="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265113">
              <a:lnSpc>
                <a:spcPct val="120000"/>
              </a:lnSpc>
              <a:spcAft>
                <a:spcPts val="0"/>
              </a:spcAft>
            </a:pPr>
            <a:r>
              <a:rPr lang="it-IT" sz="3600" b="1" kern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che </a:t>
            </a:r>
            <a:r>
              <a:rPr lang="it-IT" sz="3600" b="1" kern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l’autore sacro </a:t>
            </a:r>
            <a:endParaRPr lang="it-IT" sz="3600" b="1" kern="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265113">
              <a:lnSpc>
                <a:spcPct val="120000"/>
              </a:lnSpc>
              <a:spcAft>
                <a:spcPts val="0"/>
              </a:spcAft>
            </a:pPr>
            <a:r>
              <a:rPr lang="it-IT" sz="3600" b="1" kern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ha </a:t>
            </a:r>
            <a:r>
              <a:rPr lang="it-IT" sz="3600" b="1" kern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voluto produrre </a:t>
            </a:r>
            <a:endParaRPr lang="it-IT" sz="3600" b="1" kern="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265113">
              <a:lnSpc>
                <a:spcPct val="120000"/>
              </a:lnSpc>
              <a:spcAft>
                <a:spcPts val="0"/>
              </a:spcAft>
            </a:pPr>
            <a:r>
              <a:rPr lang="it-IT" sz="3600" b="1" kern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con </a:t>
            </a:r>
            <a:r>
              <a:rPr lang="it-IT" sz="3600" b="1" kern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quel messaggio.</a:t>
            </a:r>
          </a:p>
        </p:txBody>
      </p:sp>
      <p:sp>
        <p:nvSpPr>
          <p:cNvPr id="3" name="Rettangolo 2"/>
          <p:cNvSpPr/>
          <p:nvPr/>
        </p:nvSpPr>
        <p:spPr>
          <a:xfrm rot="16200000">
            <a:off x="-3187290" y="3194689"/>
            <a:ext cx="6858003" cy="468626"/>
          </a:xfrm>
          <a:prstGeom prst="rect">
            <a:avLst/>
          </a:prstGeom>
          <a:solidFill>
            <a:schemeClr val="accent4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 rot="16200000">
            <a:off x="-2474813" y="3550564"/>
            <a:ext cx="5378456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01688" algn="l"/>
              </a:tabLst>
            </a:pPr>
            <a:r>
              <a:rPr lang="it-IT" sz="2800" b="1" dirty="0" smtClean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Predicazione: preparazione…</a:t>
            </a:r>
            <a:endParaRPr lang="it-IT" sz="28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238" y="0"/>
            <a:ext cx="4419983" cy="682201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05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38990" y="1954097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 smtClean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 </a:t>
            </a:r>
            <a:r>
              <a:rPr lang="it-IT" sz="4000" b="1" dirty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letture della domenica risuoneranno </a:t>
            </a:r>
            <a:endParaRPr lang="it-IT" sz="4000" b="1" dirty="0" smtClean="0">
              <a:solidFill>
                <a:srgbClr val="7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4000" b="1" dirty="0" smtClean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 </a:t>
            </a:r>
            <a:r>
              <a:rPr lang="it-IT" sz="4000" b="1" dirty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tutto il loro splendore </a:t>
            </a:r>
            <a:endParaRPr lang="it-IT" sz="4000" b="1" dirty="0" smtClean="0">
              <a:solidFill>
                <a:srgbClr val="7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4000" b="1" dirty="0" smtClean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nel </a:t>
            </a:r>
            <a:r>
              <a:rPr lang="it-IT" sz="4000" b="1" dirty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cuore del popolo, </a:t>
            </a:r>
            <a:endParaRPr lang="it-IT" sz="4000" b="1" dirty="0" smtClean="0">
              <a:solidFill>
                <a:srgbClr val="7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4000" b="1" dirty="0" smtClean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 </a:t>
            </a:r>
            <a:r>
              <a:rPr lang="it-IT" sz="4000" b="1" dirty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 primo luogo </a:t>
            </a:r>
            <a:endParaRPr lang="it-IT" sz="4000" b="1" dirty="0" smtClean="0">
              <a:solidFill>
                <a:srgbClr val="7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4000" b="1" dirty="0" smtClean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hanno </a:t>
            </a:r>
            <a:r>
              <a:rPr lang="it-IT" sz="4000" b="1" dirty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risuonato così </a:t>
            </a:r>
            <a:endParaRPr lang="it-IT" sz="4000" b="1" dirty="0" smtClean="0">
              <a:solidFill>
                <a:srgbClr val="7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4000" b="1" dirty="0" smtClean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nel </a:t>
            </a:r>
            <a:r>
              <a:rPr lang="it-IT" sz="4000" b="1" dirty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cuore del Pastore.</a:t>
            </a:r>
            <a:endParaRPr lang="it-IT" sz="4000" dirty="0">
              <a:solidFill>
                <a:srgbClr val="700000"/>
              </a:solidFill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946484" y="561474"/>
            <a:ext cx="8197516" cy="5614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684421" y="519044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b="1" i="1" kern="50" dirty="0" smtClean="0">
                <a:solidFill>
                  <a:srgbClr val="C0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la </a:t>
            </a:r>
            <a:r>
              <a:rPr lang="it-IT" sz="3600" b="1" i="1" kern="50" dirty="0">
                <a:solidFill>
                  <a:srgbClr val="C0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personalizzazione della </a:t>
            </a:r>
            <a:r>
              <a:rPr lang="it-IT" sz="3600" b="1" i="1" kern="50" dirty="0" smtClean="0">
                <a:solidFill>
                  <a:srgbClr val="C0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Parola</a:t>
            </a:r>
            <a:endParaRPr lang="it-IT" sz="3600" kern="50" dirty="0">
              <a:solidFill>
                <a:srgbClr val="C00000"/>
              </a:solidFill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946484" y="561474"/>
            <a:ext cx="545432" cy="561472"/>
          </a:xfrm>
          <a:prstGeom prst="roundRect">
            <a:avLst>
              <a:gd name="adj" fmla="val 25491"/>
            </a:avLst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/>
              <a:t>2</a:t>
            </a:r>
            <a:endParaRPr lang="it-IT" sz="3200" b="1" dirty="0"/>
          </a:p>
        </p:txBody>
      </p:sp>
      <p:sp>
        <p:nvSpPr>
          <p:cNvPr id="7" name="Rettangolo 6"/>
          <p:cNvSpPr/>
          <p:nvPr/>
        </p:nvSpPr>
        <p:spPr>
          <a:xfrm rot="16200000">
            <a:off x="-3187290" y="3194690"/>
            <a:ext cx="6858003" cy="468626"/>
          </a:xfrm>
          <a:prstGeom prst="rect">
            <a:avLst/>
          </a:prstGeom>
          <a:solidFill>
            <a:schemeClr val="accent4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 rot="16200000">
            <a:off x="-2474813" y="3550564"/>
            <a:ext cx="5378456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01688" algn="l"/>
              </a:tabLst>
            </a:pPr>
            <a:r>
              <a:rPr lang="it-IT" sz="2800" b="1" dirty="0" smtClean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Predicazione: preparazione…</a:t>
            </a:r>
            <a:endParaRPr lang="it-IT" sz="28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8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459579" y="625641"/>
            <a:ext cx="4347410" cy="601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it-IT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Chiunque voglia predicare, prima </a:t>
            </a:r>
          </a:p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it-IT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deve essere disposto </a:t>
            </a:r>
          </a:p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it-IT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lasciarsi </a:t>
            </a:r>
          </a:p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it-IT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commuovere </a:t>
            </a:r>
          </a:p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it-IT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dalla Parola e a farla diventare carne </a:t>
            </a:r>
          </a:p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it-IT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nella sua esistenza concreta</a:t>
            </a:r>
            <a:r>
              <a:rPr lang="it-IT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3" name="Rettangolo 2"/>
          <p:cNvSpPr/>
          <p:nvPr/>
        </p:nvSpPr>
        <p:spPr>
          <a:xfrm rot="16200000">
            <a:off x="-3187290" y="3194689"/>
            <a:ext cx="6858003" cy="468626"/>
          </a:xfrm>
          <a:prstGeom prst="rect">
            <a:avLst/>
          </a:prstGeom>
          <a:solidFill>
            <a:schemeClr val="accent2">
              <a:lumMod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 rot="16200000">
            <a:off x="-2474813" y="3550564"/>
            <a:ext cx="5378456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01688" algn="l"/>
              </a:tabLst>
            </a:pPr>
            <a:r>
              <a:rPr lang="it-IT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Predicazione: preparazione…</a:t>
            </a:r>
            <a:endParaRPr lang="it-IT" sz="2800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10075"/>
          <a:stretch/>
        </p:blipFill>
        <p:spPr>
          <a:xfrm>
            <a:off x="530619" y="893218"/>
            <a:ext cx="6931185" cy="507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26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02997" y="1430368"/>
            <a:ext cx="72222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Fare la </a:t>
            </a:r>
            <a:r>
              <a:rPr lang="it-IT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Lectio </a:t>
            </a:r>
            <a:r>
              <a:rPr lang="it-IT" sz="3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divina</a:t>
            </a:r>
            <a:r>
              <a:rPr lang="it-IT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all’interno </a:t>
            </a:r>
            <a:endParaRPr lang="it-IT" sz="36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di </a:t>
            </a:r>
            <a:r>
              <a:rPr lang="it-IT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un momento </a:t>
            </a:r>
            <a:r>
              <a:rPr lang="it-IT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di </a:t>
            </a:r>
            <a:r>
              <a:rPr lang="it-IT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preghiera </a:t>
            </a:r>
            <a:r>
              <a:rPr lang="it-IT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it-IT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946484" y="561474"/>
            <a:ext cx="5297154" cy="5614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946484" y="561474"/>
            <a:ext cx="545432" cy="561472"/>
          </a:xfrm>
          <a:prstGeom prst="roundRect">
            <a:avLst>
              <a:gd name="adj" fmla="val 25491"/>
            </a:avLst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/>
              <a:t>3</a:t>
            </a:r>
            <a:endParaRPr lang="it-IT" sz="3200" b="1" dirty="0"/>
          </a:p>
        </p:txBody>
      </p:sp>
      <p:sp>
        <p:nvSpPr>
          <p:cNvPr id="6" name="Rettangolo 5"/>
          <p:cNvSpPr/>
          <p:nvPr/>
        </p:nvSpPr>
        <p:spPr>
          <a:xfrm>
            <a:off x="1684421" y="519044"/>
            <a:ext cx="4673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b="1" i="1" kern="50" dirty="0">
                <a:solidFill>
                  <a:srgbClr val="C0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La lettura spirituale</a:t>
            </a:r>
            <a:endParaRPr lang="it-IT" sz="3600" kern="50" dirty="0">
              <a:solidFill>
                <a:srgbClr val="C00000"/>
              </a:solidFill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946484" y="2938119"/>
            <a:ext cx="50328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76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Non </a:t>
            </a:r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76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leggere 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76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la Parola </a:t>
            </a:r>
            <a:endParaRPr lang="it-IT" sz="3600" b="1" dirty="0" smtClean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alpha val="76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76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per 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76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capire cosa dire </a:t>
            </a:r>
            <a:endParaRPr lang="it-IT" sz="3600" b="1" dirty="0" smtClean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alpha val="76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76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agli 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76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altri, </a:t>
            </a:r>
            <a:endParaRPr lang="it-IT" sz="3600" b="1" dirty="0" smtClean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alpha val="76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76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ma per 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76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capire </a:t>
            </a:r>
            <a:endParaRPr lang="it-IT" sz="3600" b="1" dirty="0" smtClean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alpha val="76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76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che 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76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cosa </a:t>
            </a:r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76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ha 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76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da  dire </a:t>
            </a:r>
            <a:endParaRPr lang="it-IT" sz="3600" b="1" dirty="0" smtClean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alpha val="76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76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76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me.</a:t>
            </a:r>
          </a:p>
        </p:txBody>
      </p:sp>
      <p:sp>
        <p:nvSpPr>
          <p:cNvPr id="8" name="Rettangolo 7"/>
          <p:cNvSpPr/>
          <p:nvPr/>
        </p:nvSpPr>
        <p:spPr>
          <a:xfrm rot="16200000">
            <a:off x="-3187290" y="3194690"/>
            <a:ext cx="6858003" cy="468626"/>
          </a:xfrm>
          <a:prstGeom prst="rect">
            <a:avLst/>
          </a:prstGeom>
          <a:solidFill>
            <a:schemeClr val="accent4">
              <a:lumMod val="20000"/>
              <a:lumOff val="8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 rot="16200000">
            <a:off x="-2474813" y="3550564"/>
            <a:ext cx="5378456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01688" algn="l"/>
              </a:tabLst>
            </a:pPr>
            <a:r>
              <a:rPr lang="it-IT" sz="2800" b="1" dirty="0" smtClean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Predicazione: preparazione…</a:t>
            </a:r>
            <a:endParaRPr lang="it-IT" sz="28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662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61302" y="1830585"/>
            <a:ext cx="6705600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Il predicatore deve anche porsi </a:t>
            </a:r>
            <a:endParaRPr lang="it-IT" sz="3600" b="1" dirty="0" smtClean="0">
              <a:solidFill>
                <a:srgbClr val="7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 </a:t>
            </a:r>
            <a:r>
              <a:rPr lang="it-IT" sz="3600" b="1" dirty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ascolto del </a:t>
            </a:r>
            <a:r>
              <a:rPr lang="it-IT" sz="3600" b="1" i="1" dirty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popolo</a:t>
            </a:r>
            <a:r>
              <a:rPr lang="it-IT" sz="3600" b="1" dirty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it-IT" sz="3600" b="1" dirty="0" smtClean="0">
              <a:solidFill>
                <a:srgbClr val="7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per </a:t>
            </a:r>
            <a:r>
              <a:rPr lang="it-IT" sz="3600" b="1" dirty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scoprire quello che i fedeli </a:t>
            </a:r>
            <a:endParaRPr lang="it-IT" sz="3600" b="1" dirty="0" smtClean="0">
              <a:solidFill>
                <a:srgbClr val="7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hanno </a:t>
            </a:r>
            <a:r>
              <a:rPr lang="it-IT" sz="3600" b="1" dirty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bisogno di sentirsi dire</a:t>
            </a:r>
            <a:r>
              <a:rPr lang="it-IT" sz="3600" b="1" dirty="0" smtClean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it-IT" sz="3600" b="1" dirty="0">
              <a:solidFill>
                <a:srgbClr val="7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946484" y="561474"/>
            <a:ext cx="5579909" cy="5614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946484" y="561474"/>
            <a:ext cx="545432" cy="561472"/>
          </a:xfrm>
          <a:prstGeom prst="roundRect">
            <a:avLst>
              <a:gd name="adj" fmla="val 25491"/>
            </a:avLst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/>
              <a:t>4</a:t>
            </a:r>
            <a:endParaRPr lang="it-IT" sz="3200" b="1" dirty="0"/>
          </a:p>
        </p:txBody>
      </p:sp>
      <p:sp>
        <p:nvSpPr>
          <p:cNvPr id="6" name="Rettangolo 5"/>
          <p:cNvSpPr/>
          <p:nvPr/>
        </p:nvSpPr>
        <p:spPr>
          <a:xfrm>
            <a:off x="1678141" y="461247"/>
            <a:ext cx="484825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3600" b="1" i="1" kern="50" dirty="0" smtClean="0">
                <a:solidFill>
                  <a:srgbClr val="C0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In </a:t>
            </a:r>
            <a:r>
              <a:rPr lang="it-IT" sz="3600" b="1" i="1" kern="50" dirty="0">
                <a:solidFill>
                  <a:srgbClr val="C0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ascolto del popolo</a:t>
            </a:r>
          </a:p>
        </p:txBody>
      </p:sp>
      <p:sp>
        <p:nvSpPr>
          <p:cNvPr id="7" name="Rettangolo 6"/>
          <p:cNvSpPr/>
          <p:nvPr/>
        </p:nvSpPr>
        <p:spPr>
          <a:xfrm>
            <a:off x="476025" y="4532620"/>
            <a:ext cx="7738077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3600" b="1" dirty="0" smtClean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 </a:t>
            </a:r>
            <a:r>
              <a:rPr lang="it-IT" sz="3600" b="1" dirty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predicatore è un contemplativo </a:t>
            </a:r>
            <a:endParaRPr lang="it-IT" sz="3600" b="1" dirty="0" smtClean="0">
              <a:solidFill>
                <a:srgbClr val="7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della </a:t>
            </a:r>
            <a:r>
              <a:rPr lang="it-IT" sz="3600" b="1" i="1" dirty="0" smtClean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Parola</a:t>
            </a:r>
          </a:p>
          <a:p>
            <a:r>
              <a:rPr lang="it-IT" sz="3600" b="1" dirty="0" smtClean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ed </a:t>
            </a:r>
            <a:r>
              <a:rPr lang="it-IT" sz="3600" b="1" dirty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anche un contemplativo del </a:t>
            </a:r>
            <a:r>
              <a:rPr lang="it-IT" sz="3600" b="1" i="1" dirty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popolo</a:t>
            </a:r>
            <a:r>
              <a:rPr lang="it-IT" sz="3600" b="1" dirty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8" name="Rettangolo 7"/>
          <p:cNvSpPr/>
          <p:nvPr/>
        </p:nvSpPr>
        <p:spPr>
          <a:xfrm rot="16200000">
            <a:off x="-3187290" y="3194690"/>
            <a:ext cx="6858003" cy="468626"/>
          </a:xfrm>
          <a:prstGeom prst="rect">
            <a:avLst/>
          </a:prstGeom>
          <a:solidFill>
            <a:schemeClr val="accent4">
              <a:lumMod val="20000"/>
              <a:lumOff val="8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 rot="16200000">
            <a:off x="-2474813" y="3550564"/>
            <a:ext cx="5378456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01688" algn="l"/>
              </a:tabLst>
            </a:pPr>
            <a:r>
              <a:rPr lang="it-IT" sz="2800" b="1" dirty="0" smtClean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Predicazione: preparazione…</a:t>
            </a:r>
            <a:endParaRPr lang="it-IT" sz="28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80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250" y="1256763"/>
            <a:ext cx="36033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4000" b="1" dirty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Suggerimenti</a:t>
            </a:r>
            <a:r>
              <a:rPr lang="it-IT" sz="3600" b="1" dirty="0" smtClean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it-IT" sz="3600" b="1" dirty="0">
              <a:solidFill>
                <a:srgbClr val="7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5131026" y="463645"/>
            <a:ext cx="6397291" cy="5614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5131026" y="463645"/>
            <a:ext cx="545432" cy="561472"/>
          </a:xfrm>
          <a:prstGeom prst="roundRect">
            <a:avLst>
              <a:gd name="adj" fmla="val 25491"/>
            </a:avLst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/>
              <a:t>4</a:t>
            </a:r>
            <a:endParaRPr lang="it-IT" sz="3200" b="1" dirty="0"/>
          </a:p>
        </p:txBody>
      </p:sp>
      <p:sp>
        <p:nvSpPr>
          <p:cNvPr id="6" name="Rettangolo 5"/>
          <p:cNvSpPr/>
          <p:nvPr/>
        </p:nvSpPr>
        <p:spPr>
          <a:xfrm>
            <a:off x="5791245" y="365816"/>
            <a:ext cx="543703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3600" b="1" i="1" kern="50" dirty="0" smtClean="0">
                <a:solidFill>
                  <a:srgbClr val="C0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Strumenti </a:t>
            </a:r>
            <a:r>
              <a:rPr lang="it-IT" sz="3600" b="1" i="1" kern="50" dirty="0">
                <a:solidFill>
                  <a:srgbClr val="C0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pedagogici</a:t>
            </a:r>
          </a:p>
        </p:txBody>
      </p:sp>
      <p:sp>
        <p:nvSpPr>
          <p:cNvPr id="7" name="Rettangolo 6"/>
          <p:cNvSpPr/>
          <p:nvPr/>
        </p:nvSpPr>
        <p:spPr>
          <a:xfrm rot="16200000">
            <a:off x="-3187290" y="3194690"/>
            <a:ext cx="6858003" cy="468626"/>
          </a:xfrm>
          <a:prstGeom prst="rect">
            <a:avLst/>
          </a:prstGeom>
          <a:solidFill>
            <a:schemeClr val="accent4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 rot="16200000">
            <a:off x="-2474813" y="3550564"/>
            <a:ext cx="5378456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01688" algn="l"/>
              </a:tabLst>
            </a:pPr>
            <a:r>
              <a:rPr lang="it-IT" sz="2800" b="1" dirty="0" smtClean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Predicazione: preparazione…</a:t>
            </a:r>
            <a:endParaRPr lang="it-IT" sz="28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8411927" y="1814089"/>
            <a:ext cx="3506270" cy="646331"/>
            <a:chOff x="8411927" y="1814089"/>
            <a:chExt cx="3506270" cy="646331"/>
          </a:xfrm>
        </p:grpSpPr>
        <p:sp>
          <p:nvSpPr>
            <p:cNvPr id="15" name="Elaborazione alternativa 14"/>
            <p:cNvSpPr/>
            <p:nvPr/>
          </p:nvSpPr>
          <p:spPr>
            <a:xfrm>
              <a:off x="8411927" y="1871747"/>
              <a:ext cx="3506270" cy="537438"/>
            </a:xfrm>
            <a:prstGeom prst="flowChartAlternateProces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8509763" y="1814089"/>
              <a:ext cx="33137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0"/>
                </a:spcAft>
                <a:tabLst>
                  <a:tab pos="457200" algn="l"/>
                </a:tabLst>
              </a:pPr>
              <a:r>
                <a:rPr lang="it-IT" sz="3600" b="1" dirty="0" smtClean="0">
                  <a:solidFill>
                    <a:srgbClr val="7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usare immagini</a:t>
              </a:r>
              <a:endParaRPr lang="it-IT" sz="3600" b="1" dirty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5676458" y="2511655"/>
            <a:ext cx="6241739" cy="657396"/>
            <a:chOff x="5676458" y="2511655"/>
            <a:chExt cx="6241739" cy="657396"/>
          </a:xfrm>
        </p:grpSpPr>
        <p:sp>
          <p:nvSpPr>
            <p:cNvPr id="16" name="Elaborazione alternativa 15"/>
            <p:cNvSpPr/>
            <p:nvPr/>
          </p:nvSpPr>
          <p:spPr>
            <a:xfrm>
              <a:off x="5676458" y="2511655"/>
              <a:ext cx="6241739" cy="657396"/>
            </a:xfrm>
            <a:prstGeom prst="flowChartAlternateProces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5676458" y="2511655"/>
              <a:ext cx="624173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0"/>
                </a:spcAft>
                <a:tabLst>
                  <a:tab pos="457200" algn="l"/>
                </a:tabLst>
              </a:pPr>
              <a:r>
                <a:rPr lang="it-IT" sz="3600" b="1" dirty="0" smtClean="0">
                  <a:solidFill>
                    <a:srgbClr val="7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parlare </a:t>
              </a:r>
              <a:r>
                <a:rPr lang="it-IT" sz="3600" b="1" dirty="0">
                  <a:solidFill>
                    <a:srgbClr val="7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un linguaggio </a:t>
              </a:r>
              <a:r>
                <a:rPr lang="it-IT" sz="3600" b="1" dirty="0" smtClean="0">
                  <a:solidFill>
                    <a:srgbClr val="7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semplice</a:t>
              </a:r>
              <a:endParaRPr lang="it-IT" sz="3600" b="1" dirty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7300913" y="4625052"/>
            <a:ext cx="4617284" cy="1200329"/>
            <a:chOff x="7300913" y="4625052"/>
            <a:chExt cx="4617284" cy="1200329"/>
          </a:xfrm>
        </p:grpSpPr>
        <p:sp>
          <p:nvSpPr>
            <p:cNvPr id="17" name="Elaborazione alternativa 16"/>
            <p:cNvSpPr/>
            <p:nvPr/>
          </p:nvSpPr>
          <p:spPr>
            <a:xfrm>
              <a:off x="7300913" y="4749722"/>
              <a:ext cx="4617284" cy="950991"/>
            </a:xfrm>
            <a:prstGeom prst="flowChartAlternateProces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7581310" y="4625052"/>
              <a:ext cx="433688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0"/>
                </a:spcAft>
                <a:tabLst>
                  <a:tab pos="457200" algn="l"/>
                </a:tabLst>
              </a:pPr>
              <a:r>
                <a:rPr lang="it-IT" sz="3600" b="1" dirty="0" smtClean="0">
                  <a:solidFill>
                    <a:srgbClr val="7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avere unità </a:t>
              </a:r>
              <a:r>
                <a:rPr lang="it-IT" sz="3600" b="1" dirty="0">
                  <a:solidFill>
                    <a:srgbClr val="7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tematica </a:t>
              </a:r>
              <a:endParaRPr lang="it-IT" sz="3600" b="1" dirty="0" smtClean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lvl="0">
                <a:spcAft>
                  <a:spcPts val="0"/>
                </a:spcAft>
                <a:tabLst>
                  <a:tab pos="457200" algn="l"/>
                </a:tabLst>
              </a:pPr>
              <a:r>
                <a:rPr lang="it-IT" sz="3600" b="1" dirty="0" smtClean="0">
                  <a:solidFill>
                    <a:srgbClr val="7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e </a:t>
              </a:r>
              <a:r>
                <a:rPr lang="it-IT" sz="3600" b="1" dirty="0">
                  <a:solidFill>
                    <a:srgbClr val="7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un ordine </a:t>
              </a:r>
              <a:r>
                <a:rPr lang="it-IT" sz="3600" b="1" dirty="0" smtClean="0">
                  <a:solidFill>
                    <a:srgbClr val="7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chiaro</a:t>
              </a:r>
              <a:endParaRPr lang="it-IT" sz="3600" b="1" dirty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8509763" y="5950051"/>
            <a:ext cx="3376086" cy="646331"/>
            <a:chOff x="8509763" y="5950051"/>
            <a:chExt cx="3376086" cy="646331"/>
          </a:xfrm>
        </p:grpSpPr>
        <p:sp>
          <p:nvSpPr>
            <p:cNvPr id="18" name="Elaborazione alternativa 17"/>
            <p:cNvSpPr/>
            <p:nvPr/>
          </p:nvSpPr>
          <p:spPr>
            <a:xfrm>
              <a:off x="8509763" y="6072188"/>
              <a:ext cx="3376086" cy="524194"/>
            </a:xfrm>
            <a:prstGeom prst="flowChartAlternateProces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8670717" y="5950051"/>
              <a:ext cx="29878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spcAft>
                  <a:spcPts val="0"/>
                </a:spcAft>
                <a:tabLst>
                  <a:tab pos="457200" algn="l"/>
                </a:tabLst>
              </a:pPr>
              <a:r>
                <a:rPr lang="it-IT" sz="3600" b="1" dirty="0" smtClean="0">
                  <a:solidFill>
                    <a:srgbClr val="7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essere positivi</a:t>
              </a:r>
              <a:endParaRPr lang="it-IT" sz="3600" b="1" dirty="0">
                <a:solidFill>
                  <a:srgbClr val="7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670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296979" cy="6921250"/>
          </a:xfrm>
          <a:prstGeom prst="rect">
            <a:avLst/>
          </a:prstGeom>
        </p:spPr>
      </p:pic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710015"/>
              </p:ext>
            </p:extLst>
          </p:nvPr>
        </p:nvGraphicFramePr>
        <p:xfrm>
          <a:off x="357188" y="1023416799"/>
          <a:ext cx="38047612" cy="20325823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8047612"/>
              </a:tblGrid>
              <a:tr h="1468045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it-IT" sz="3600" kern="50" dirty="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2925272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I. Tutto il Popolo di Dio annuncia il Vangelo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L’evangelizzazione è compito della Chiesa intesa non tanto come istituzione organica e gerarchica quanto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come  popolo in cammino verso Dio.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  <a:endParaRPr lang="it-IT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7" marR="2337" marT="0" marB="0"/>
                </a:tc>
              </a:tr>
              <a:tr h="31681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Un popolo per tutti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La salvezza che Dio ci offre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è gratuita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è opera della sua misericordia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  <a:endParaRPr lang="it-IT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7" marR="2337" marT="0" marB="0"/>
                </a:tc>
              </a:tr>
              <a:tr h="2640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è offerta a tutti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è offerta non isolatamente,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uno ad uno,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ma insieme come chiesa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  <a:endParaRPr lang="it-IT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7" marR="2337" marT="0" marB="0"/>
                </a:tc>
              </a:tr>
              <a:tr h="1227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come popolo di Dio,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che ha il compito di essere fermento di Dio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in mezzo all’umanità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5283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Un popolo dai molti volti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  <a:endParaRPr lang="it-IT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7" marR="2337" marT="0" marB="0"/>
                </a:tc>
              </a:tr>
              <a:tr h="2187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Il cristianesimo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non ha un unico modello culturale,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ma ha il volto delle tante culture e dei tanti popoli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in cui è accolto e radicato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5547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La diversità culturale non minaccia l’unità della Chiesa.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Lo Spirito Santo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suscita una varia ricchezza di doni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e al tempo stesso costruisce un’unità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che non è mai uniformità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ma multiforme armonia che attrae.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252339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Tutti siamo discepoli missionari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In tutti i battezzati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opera la forza santificatrice dello Spirito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che spinge ad evangelizzare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5067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Ogni cristiano è missionario nella misura in cui si è incontrato con l’amore di Dio in Cristo Gesù.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Se uno ha realmente fatto esperienza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dell’amore di Dio che lo salva,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non ha bisogno di molto tempo di preparazione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per andare ad annunciarlo.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2907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La nuova evangelizzazione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deve implicare un nuovo protagonismo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di ciascuno dei battezzati: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tutti siamo chiamati ad offrire agli altri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la testimonianza esplicita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dell’amore salvifico del Signore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32161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 dirty="0">
                          <a:effectLst/>
                        </a:rPr>
                        <a:t>La forza evangelizzatrice della pietà popolare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 dirty="0">
                          <a:effectLst/>
                        </a:rPr>
                        <a:t>Papa </a:t>
                      </a:r>
                      <a:r>
                        <a:rPr lang="it-IT" sz="3600" dirty="0" err="1">
                          <a:effectLst/>
                        </a:rPr>
                        <a:t>Franceco</a:t>
                      </a:r>
                      <a:r>
                        <a:rPr lang="it-IT" sz="3600" dirty="0">
                          <a:effectLst/>
                        </a:rPr>
                        <a:t> sottolinea l’importanza della religiosità popolare, soprattutto la religiosità popolare dei poveri.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 dirty="0">
                          <a:effectLst/>
                        </a:rPr>
                        <a:t>E porta degli esempi:</a:t>
                      </a:r>
                      <a:endParaRPr lang="it-IT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* Penso alla fede salda di quelle madri ai piedi del letto del figlio malato che si afferrano ad un rosario anche se non sanno imbastire le frasi del Credo;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* o a tanta carica di speranza diffusa con una candela che si accende in un’umile dimora per chiedere aiuto a Maria,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 * o in quegli sguardi di amore profondo a Cristo crocifisso.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Dice il Papa: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Le espressioni della pietà popolare hanno molto da insegnarci perché sono un luogo teologico,  un luogo di incontro con Dio.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  <a:endParaRPr lang="it-IT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Da persona a persona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L’evangelizzazione avviene attraverso un impegno personale.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Essere discepolo significa avere la disposizione permanente di portare agli altri l’amore di Gesù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in qualsiasi luogo, nella via, nella piazza, al lavoro, in una strada.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In questo annuncio interpersonale, sempre rispettoso e gentile, il primo momento consiste in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un dialogo personale, in cui l’altra persona si esprime e condivide le sue gioie, le sue speranze,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le preoccupazioni per i suoi cari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e tante cose che riempiono il suo cuore.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Solo dopo tale conversazione è possibile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presentare la Parola, nel suo annuncio fondamentale: l’amore personale di Dio che si è fatto uomo, ha dato sé stesso per noi e, vivente, offre la sua salvezza e la sua amicizia.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Carismi al servizio della comunione evangelizzatrice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Lo Spirito Santo arricchisce tutta la Chiesa che evangelizza anche con diversi carismi.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Un chiaro segno dell’autenticità di un carisma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è la sua ecclesialità, la sua capacità di integrarsi armonicamente nella vita del Popolo santo di Dio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3600">
                          <a:effectLst/>
                        </a:rPr>
                        <a:t>per il bene di tutti.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II e III L’omelia e la sua preparazione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Perché parlare dell’omelia?  – si chiede il papa.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it-IT" sz="3600" kern="50">
                          <a:effectLst/>
                        </a:rPr>
                        <a:t>Perché molti sono i reclami in relazione all’omelia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it-IT" sz="3600" kern="50">
                          <a:effectLst/>
                        </a:rPr>
                        <a:t>Perché l’omelia è ancora necessaria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Per questo papa Francesco vuole parlarne ampliamente.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Il contesto liturgico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La proclamazione liturgica della Parola di Dio è il dialogo di Dio col suo popolo  in cui vengono proclamate le meraviglie della salvezza                          e riproposte le esigenze dell’Alleanza.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L’omelia deve dare fervore e significato alla celebrazione: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deve essere sobria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e portare all’incontro con Cristo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La conversazione di una madre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Nell’omelia il sacerdote è come una madre che parla al cuore dei suoi figli: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egli insegna, corregge, valorizza.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Con la sua predicazione,  il sacerdote deve far percepire il piacere che aveva Gesù nel dialogare con la sua gente.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Parole che fanno ardere i cuori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Il predicatore ha la bellissima e difficile missione di unire i cuori che si amano: quello del Signore e quelli del suo popolo.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Il dialogo tra Dio e il suo popolo rafforza ulteriormente l’alleanza tra di loro e rinsalda il vincolo della carità.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III. La preparazione della predicazione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Papa Francesco dà molta importanza alla preparazione della predicazione.  Egli chiede che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tutte le settimane si dedichi alla preparazione della predicazione un tempo personale e comunitario sufficientemente prolungato, anche se si dovesse dare meno tempo ad altri impegni, pur importanti.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Il papa indica poi alcuni passi di questa preparazione: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u="sng" kern="50">
                          <a:effectLst/>
                        </a:rPr>
                        <a:t>1° attenzione al testo biblico </a:t>
                      </a:r>
                      <a:endParaRPr lang="it-IT" sz="3600" kern="50">
                        <a:effectLst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Per interpretare un testo biblico occorre pazienza, dare tempo, interesse e dedizione. 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Si richiede quell’amore che porta il discepolo a dire:  “Parla, Signore, che il tuo servo ti ascolta”.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Occorre poi scoprire il messaggio principale e l’effetto che l’autore sacro ha voluto produrre con quel messaggio.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u="none" strike="noStrike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u="sng" kern="50">
                          <a:effectLst/>
                        </a:rPr>
                        <a:t>2. La personalizzazione della Parola</a:t>
                      </a:r>
                      <a:endParaRPr lang="it-IT" sz="3600" kern="50">
                        <a:effectLst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u="none" strike="noStrike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La Parola deve passare attraverso il cuore del predicatore.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Dice papa Francesco: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u="none" strike="noStrike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Le letture della domenica risuoneranno in tutto il loro splendore nel cuore del popolo, se in primo luogo hanno risuonato così nel cuore del Pastore.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u="none" strike="noStrike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Chiunque voglia predicare, prima deve essere disposto a lasciarsi commuovere dalla Parola e a farla diventare carne nella sua esistenza concreta.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u="none" strike="noStrike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u="sng" kern="50">
                          <a:effectLst/>
                        </a:rPr>
                        <a:t>3. La lettura spirituale </a:t>
                      </a:r>
                      <a:endParaRPr lang="it-IT" sz="3600" kern="50">
                        <a:effectLst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u="none" strike="noStrike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Il papa poi suggerisce di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Fare la Lectio divina, che consiste nella lettura della Parola di Dio all’interno di un momento di preghiera per permetterle di illuminarci e di rinnovarci.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Non si tratta di leggere la Parola per capire cosa dire agli altri, ma di leggerla per capire che cosa essa ha da  dire a me.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u="none" strike="noStrike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u="sng" kern="50">
                          <a:effectLst/>
                        </a:rPr>
                        <a:t>4. In ascolto del popolo</a:t>
                      </a:r>
                      <a:endParaRPr lang="it-IT" sz="3600" kern="50">
                        <a:effectLst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Come quarto suggerimento il papa dice che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Il predicatore deve anche porsi in ascolto del popolo, per scoprire quello che i fedeli hanno bisogno di sentirsi dire.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Un predicatore è un contemplativo della Parola ed anche un contemplativo del popolo.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u="none" strike="noStrike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u="sng" kern="50">
                          <a:effectLst/>
                        </a:rPr>
                        <a:t>5. Strumenti pedagogici </a:t>
                      </a:r>
                      <a:endParaRPr lang="it-IT" sz="3600" kern="50">
                        <a:effectLst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Infine il Papa suggerisce come predicare.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Suggerisce di: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it-IT" sz="3600" kern="50">
                          <a:effectLst/>
                        </a:rPr>
                        <a:t>usare immagini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it-IT" sz="3600" kern="50">
                          <a:effectLst/>
                        </a:rPr>
                        <a:t>parlare un linguaggio semplice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it-IT" sz="3600" kern="50">
                          <a:effectLst/>
                        </a:rPr>
                        <a:t>avere una unità tematica e un ordine chiaro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it-IT" sz="3600" kern="50">
                          <a:effectLst/>
                        </a:rPr>
                        <a:t>essere positivi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IV. Un’evangelizzazione per l’approfondimento del kerygma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Il Papa, dopo aver parlato dell’omelia e della sua preparazione, offre altre indicazioni sulla necessità di approfondire il primo annuncio.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Il primo annuncio deve dar luogo anche ad un cammino di formazione e di maturazione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È un approfondimento non solo dottrinale ma più complessivamente esistenziale: è un imparare sempre meglio l’essere cristiani, vivere nell’Amore.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Una catechesi kerygmatica e mistagogica 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La catechesi deve continuamente risuonare del primo annuncio: “Gesù Cristo ti ama, ha dato la sua vita per salvarti, e adesso è al tuo fianco, per illuminarti, per rafforzarti, per liberarti”.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u="sng" kern="50">
                          <a:effectLst/>
                        </a:rPr>
                        <a:t>La centralità del kerygma</a:t>
                      </a:r>
                      <a:r>
                        <a:rPr lang="it-IT" sz="3600" kern="50">
                          <a:effectLst/>
                        </a:rPr>
                        <a:t> richiede alcune caratteristiche dell’annuncio che oggi sono necessarie in ogni luogo: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* che esprima l’amore salvifico di Dio previo all’obbligazione morale e religiosa,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 *  che non imponga la verità e che faccia appello alla libertà,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* che possieda qualche nota di gioia, stimolo, vitalità, ed un’armoniosa completezza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* che non riduca la predicazione a poche dottrine a volte più filosofiche che evangeliche.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Questo esige dall’evangelizzatore alcune disposizioni che aiutano ad accogliere meglio l’annuncio: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- vicinanza,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- apertura al dialogo,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- pazienza,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- accoglienza cordiale che non condanna.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Un’altra caratteristica della catechesi, è quella </a:t>
                      </a:r>
                      <a:r>
                        <a:rPr lang="it-IT" sz="3600" u="sng" kern="50">
                          <a:effectLst/>
                        </a:rPr>
                        <a:t>dell’iniziazione mistagogica</a:t>
                      </a:r>
                      <a:r>
                        <a:rPr lang="it-IT" sz="3600" kern="50">
                          <a:effectLst/>
                        </a:rPr>
                        <a:t>, che significa essenzialmente due cose: 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it-IT" sz="3600" kern="50">
                          <a:effectLst/>
                        </a:rPr>
                        <a:t>la necessaria progressività dell’esperienza formativa in cui interviene tutta la comunità 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it-IT" sz="3600" kern="50">
                          <a:effectLst/>
                        </a:rPr>
                        <a:t>ed una rinnovata valorizzazione dei segni liturgici dell’iniziazione cristiana.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Inoltre dice il Papa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ogni catechesi deve prestare una speciale attenzione alla </a:t>
                      </a:r>
                      <a:r>
                        <a:rPr lang="it-IT" sz="3600" u="sng" kern="50">
                          <a:effectLst/>
                        </a:rPr>
                        <a:t>“via della bellezza”</a:t>
                      </a:r>
                      <a:r>
                        <a:rPr lang="it-IT" sz="3600" kern="50">
                          <a:effectLst/>
                        </a:rPr>
                        <a:t> :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* recuperare la stima della bellezza per poter giungere al cuore umano e far risplendere in esso la verità e la bontà del Risorto.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* valorizzare il patrimonio artistico religioso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* avere il coraggio di trovare i nuovi segni, i nuovi simboli, una nuova carne per la trasmissione della Parola, le diverse forme di bellezza che si manifestano in vari ambiti culturali,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>
                          <a:effectLst/>
                        </a:rPr>
                        <a:t> </a:t>
                      </a:r>
                      <a:endParaRPr lang="it-IT" sz="3600" kern="5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 dirty="0">
                          <a:effectLst/>
                        </a:rPr>
                        <a:t>L’accompagnamento personale dei processi di crescita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 dirty="0">
                          <a:effectLst/>
                        </a:rPr>
                        <a:t>Continua Papa Francesco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 dirty="0">
                          <a:effectLst/>
                        </a:rPr>
                        <a:t>In una civiltà paradossalmente ferita dall’anonimato, la Chiesa ha bisogno di uno sguardo di vicinanza per contemplare, commuoversi e fermarsi davanti all’altro tutte le volte che sia necessario.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 dirty="0">
                          <a:effectLst/>
                        </a:rPr>
                        <a:t>I ministri ordinati e gli altri operatori pastorali possono rendere presente la fragranza della presenza vicina di Gesù ed il suo sguardo personale: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 dirty="0">
                          <a:effectLst/>
                        </a:rPr>
                        <a:t>si tratta di coltivare e di mettere in atto l’accompagnamento delle persone come vera e propria arte della pastorale</a:t>
                      </a:r>
                      <a:r>
                        <a:rPr lang="it-IT" sz="3600" kern="50" dirty="0" smtClean="0">
                          <a:effectLst/>
                        </a:rPr>
                        <a:t>.</a:t>
                      </a:r>
                      <a:endParaRPr lang="it-IT" sz="3600" kern="50" dirty="0">
                        <a:effectLst/>
                        <a:latin typeface="Liberation Serif"/>
                        <a:ea typeface="SimSun" panose="02010600030101010101" pitchFamily="2" charset="-122"/>
                        <a:cs typeface="Lucida Sans" panose="020B0602030504020204" pitchFamily="34" charset="0"/>
                      </a:endParaRPr>
                    </a:p>
                  </a:txBody>
                  <a:tcPr marL="2337" marR="2337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 dirty="0">
                          <a:effectLst/>
                        </a:rPr>
                        <a:t>Circa la Parola di Dio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 dirty="0">
                          <a:effectLst/>
                        </a:rPr>
                        <a:t>Il Papa conclude il capitolo richiamando che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3600" kern="50" dirty="0">
                          <a:effectLst/>
                        </a:rPr>
                        <a:t>la Parola di Dio diventi sempre più il cuore di ogni attività ecclesiale.</a:t>
                      </a:r>
                    </a:p>
                    <a:p>
                      <a:pPr indent="228600">
                        <a:spcAft>
                          <a:spcPts val="0"/>
                        </a:spcAft>
                      </a:pPr>
                      <a:r>
                        <a:rPr lang="it-IT" sz="3600" dirty="0">
                          <a:effectLst/>
                        </a:rPr>
                        <a:t> </a:t>
                      </a:r>
                      <a:endParaRPr lang="it-IT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37" marR="2337" marT="0" marB="0"/>
                </a:tc>
              </a:tr>
            </a:tbl>
          </a:graphicData>
        </a:graphic>
      </p:graphicFrame>
      <p:sp>
        <p:nvSpPr>
          <p:cNvPr id="2" name="Rettangolo 1"/>
          <p:cNvSpPr/>
          <p:nvPr/>
        </p:nvSpPr>
        <p:spPr>
          <a:xfrm>
            <a:off x="4664748" y="1189205"/>
            <a:ext cx="728974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9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L’evangelizzazione</a:t>
            </a:r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99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it-IT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9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è </a:t>
            </a: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9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compito </a:t>
            </a:r>
            <a:r>
              <a:rPr lang="it-IT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9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della </a:t>
            </a: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9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Chiesa</a:t>
            </a:r>
            <a:r>
              <a:rPr lang="it-IT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9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it-IT" sz="4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99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806450">
              <a:spcAft>
                <a:spcPts val="0"/>
              </a:spcAft>
            </a:pPr>
            <a:r>
              <a:rPr lang="it-IT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9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intesa</a:t>
            </a:r>
            <a:r>
              <a:rPr lang="it-IT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9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9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come</a:t>
            </a:r>
            <a:r>
              <a:rPr lang="it-IT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9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9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popolo </a:t>
            </a:r>
            <a:endParaRPr lang="it-IT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99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806450">
              <a:spcAft>
                <a:spcPts val="0"/>
              </a:spcAft>
            </a:pPr>
            <a:r>
              <a:rPr lang="it-IT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9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in </a:t>
            </a: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9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cammino verso Dio.</a:t>
            </a:r>
            <a:endParaRPr lang="it-IT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99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2600325" y="300038"/>
            <a:ext cx="9354170" cy="7715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1600200" y="378934"/>
            <a:ext cx="828675" cy="64633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1</a:t>
            </a:r>
            <a:endParaRPr lang="it-IT" sz="3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600325" y="378934"/>
            <a:ext cx="9401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dirty="0" smtClean="0">
                <a:effectLst/>
                <a:latin typeface="Arial Rounded MT Bold" panose="020F0704030504030204" pitchFamily="34" charset="0"/>
              </a:rPr>
              <a:t>Tutto il popolo di Dio annuncia il Vangelo</a:t>
            </a:r>
          </a:p>
        </p:txBody>
      </p:sp>
    </p:spTree>
    <p:extLst>
      <p:ext uri="{BB962C8B-B14F-4D97-AF65-F5344CB8AC3E}">
        <p14:creationId xmlns:p14="http://schemas.microsoft.com/office/powerpoint/2010/main" val="367975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80469" y="2254343"/>
            <a:ext cx="80819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Il </a:t>
            </a:r>
            <a:r>
              <a:rPr lang="it-IT" sz="40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primo annuncio </a:t>
            </a:r>
            <a:endParaRPr lang="it-IT" sz="4000" b="1" dirty="0" smtClean="0"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4000" b="1" dirty="0" smtClean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deve </a:t>
            </a:r>
            <a:r>
              <a:rPr lang="it-IT" sz="40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dar luogo anche </a:t>
            </a:r>
            <a:endParaRPr lang="it-IT" sz="4000" b="1" dirty="0" smtClean="0"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4000" b="1" dirty="0" smtClean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ad </a:t>
            </a:r>
            <a:r>
              <a:rPr lang="it-IT" sz="40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un cammino di </a:t>
            </a:r>
            <a:r>
              <a:rPr lang="it-IT" sz="4000" b="1" dirty="0" smtClean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formazione</a:t>
            </a:r>
          </a:p>
          <a:p>
            <a:r>
              <a:rPr lang="it-IT" sz="4000" b="1" dirty="0" smtClean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e </a:t>
            </a:r>
            <a:r>
              <a:rPr lang="it-IT" sz="40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di maturazione</a:t>
            </a:r>
            <a:endParaRPr lang="it-IT" sz="4000" dirty="0"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3" name="Rettangolo arrotondato 2"/>
          <p:cNvSpPr/>
          <p:nvPr/>
        </p:nvSpPr>
        <p:spPr>
          <a:xfrm>
            <a:off x="2600324" y="300038"/>
            <a:ext cx="8917907" cy="150082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1652336" y="378934"/>
            <a:ext cx="776539" cy="646331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4</a:t>
            </a:r>
            <a:endParaRPr lang="it-IT" sz="3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600325" y="378934"/>
            <a:ext cx="837247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36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Un’evangelizzazione </a:t>
            </a:r>
            <a:endParaRPr lang="it-IT" sz="3600" b="1" kern="50" dirty="0" smtClean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36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per </a:t>
            </a:r>
            <a:r>
              <a:rPr lang="it-IT" sz="36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l’approfondimento del </a:t>
            </a:r>
            <a:r>
              <a:rPr lang="it-IT" sz="3600" b="1" i="1" kern="50" dirty="0" err="1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kerygma</a:t>
            </a:r>
            <a:endParaRPr lang="it-IT" sz="2000" kern="50" dirty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53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50537" y="366626"/>
            <a:ext cx="748939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4000" b="1" dirty="0">
                <a:solidFill>
                  <a:srgbClr val="6B3109"/>
                </a:solidFill>
                <a:effectLst>
                  <a:outerShdw blurRad="50800" dist="38100" dir="10800000" algn="r" rotWithShape="0">
                    <a:schemeClr val="accent4">
                      <a:lumMod val="60000"/>
                      <a:lumOff val="40000"/>
                      <a:alpha val="7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È un approfondimento </a:t>
            </a:r>
            <a:endParaRPr lang="it-IT" sz="4000" b="1" dirty="0" smtClean="0">
              <a:solidFill>
                <a:srgbClr val="6B3109"/>
              </a:solidFill>
              <a:effectLst>
                <a:outerShdw blurRad="50800" dist="38100" dir="10800000" algn="r" rotWithShape="0">
                  <a:schemeClr val="accent4">
                    <a:lumMod val="60000"/>
                    <a:lumOff val="40000"/>
                    <a:alpha val="79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4000" b="1" dirty="0" smtClean="0">
                <a:solidFill>
                  <a:srgbClr val="6B3109"/>
                </a:solidFill>
                <a:effectLst>
                  <a:outerShdw blurRad="50800" dist="38100" dir="10800000" algn="r" rotWithShape="0">
                    <a:schemeClr val="accent4">
                      <a:lumMod val="60000"/>
                      <a:lumOff val="40000"/>
                      <a:alpha val="7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non </a:t>
            </a:r>
            <a:r>
              <a:rPr lang="it-IT" sz="4000" b="1" dirty="0">
                <a:solidFill>
                  <a:srgbClr val="6B3109"/>
                </a:solidFill>
                <a:effectLst>
                  <a:outerShdw blurRad="50800" dist="38100" dir="10800000" algn="r" rotWithShape="0">
                    <a:schemeClr val="accent4">
                      <a:lumMod val="60000"/>
                      <a:lumOff val="40000"/>
                      <a:alpha val="7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solo dottrinale ma più complessivamente esistenziale</a:t>
            </a:r>
            <a:r>
              <a:rPr lang="it-IT" sz="4000" b="1" dirty="0" smtClean="0">
                <a:solidFill>
                  <a:srgbClr val="6B3109"/>
                </a:solidFill>
                <a:effectLst>
                  <a:outerShdw blurRad="50800" dist="38100" dir="10800000" algn="r" rotWithShape="0">
                    <a:schemeClr val="accent4">
                      <a:lumMod val="60000"/>
                      <a:lumOff val="40000"/>
                      <a:alpha val="7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endParaRPr lang="it-IT" sz="3600" b="1" dirty="0">
              <a:effectLst>
                <a:outerShdw blurRad="50800" dist="38100" dir="10800000" algn="r" rotWithShape="0">
                  <a:schemeClr val="accent4">
                    <a:lumMod val="60000"/>
                    <a:lumOff val="40000"/>
                    <a:alpha val="79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3600" b="1" dirty="0" smtClean="0">
                <a:effectLst>
                  <a:outerShdw blurRad="50800" dist="38100" dir="10800000" algn="r" rotWithShape="0">
                    <a:schemeClr val="accent4">
                      <a:lumMod val="60000"/>
                      <a:lumOff val="40000"/>
                      <a:alpha val="7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it-IT" sz="4800" b="1" dirty="0" smtClean="0">
              <a:effectLst>
                <a:outerShdw blurRad="50800" dist="38100" dir="10800000" algn="r" rotWithShape="0">
                  <a:schemeClr val="accent4">
                    <a:lumMod val="60000"/>
                    <a:lumOff val="40000"/>
                    <a:alpha val="79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712788">
              <a:spcAft>
                <a:spcPts val="0"/>
              </a:spcAft>
            </a:pPr>
            <a:r>
              <a:rPr lang="it-IT" sz="4000" b="1" dirty="0" smtClean="0">
                <a:solidFill>
                  <a:srgbClr val="512507"/>
                </a:solidFill>
                <a:effectLst>
                  <a:outerShdw blurRad="50800" dist="38100" dir="10800000" algn="r" rotWithShape="0">
                    <a:schemeClr val="accent4">
                      <a:lumMod val="60000"/>
                      <a:lumOff val="40000"/>
                      <a:alpha val="7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è </a:t>
            </a:r>
            <a:r>
              <a:rPr lang="it-IT" sz="4000" b="1" dirty="0">
                <a:solidFill>
                  <a:srgbClr val="512507"/>
                </a:solidFill>
                <a:effectLst>
                  <a:outerShdw blurRad="50800" dist="38100" dir="10800000" algn="r" rotWithShape="0">
                    <a:schemeClr val="accent4">
                      <a:lumMod val="60000"/>
                      <a:lumOff val="40000"/>
                      <a:alpha val="7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un imparare </a:t>
            </a:r>
            <a:endParaRPr lang="it-IT" sz="4000" b="1" dirty="0" smtClean="0">
              <a:solidFill>
                <a:srgbClr val="512507"/>
              </a:solidFill>
              <a:effectLst>
                <a:outerShdw blurRad="50800" dist="38100" dir="10800000" algn="r" rotWithShape="0">
                  <a:schemeClr val="accent4">
                    <a:lumMod val="60000"/>
                    <a:lumOff val="40000"/>
                    <a:alpha val="79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441450">
              <a:spcAft>
                <a:spcPts val="0"/>
              </a:spcAft>
            </a:pPr>
            <a:r>
              <a:rPr lang="it-IT" sz="4000" b="1" dirty="0" smtClean="0">
                <a:solidFill>
                  <a:srgbClr val="512507"/>
                </a:solidFill>
                <a:effectLst>
                  <a:outerShdw blurRad="50800" dist="38100" dir="10800000" algn="r" rotWithShape="0">
                    <a:schemeClr val="accent4">
                      <a:lumMod val="60000"/>
                      <a:lumOff val="40000"/>
                      <a:alpha val="7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sempre meglio</a:t>
            </a:r>
          </a:p>
          <a:p>
            <a:pPr indent="1874838">
              <a:spcAft>
                <a:spcPts val="0"/>
              </a:spcAft>
            </a:pPr>
            <a:r>
              <a:rPr lang="it-IT" sz="4000" b="1" dirty="0" smtClean="0">
                <a:solidFill>
                  <a:srgbClr val="512507"/>
                </a:solidFill>
                <a:effectLst>
                  <a:outerShdw blurRad="50800" dist="38100" dir="10800000" algn="r" rotWithShape="0">
                    <a:schemeClr val="accent4">
                      <a:lumMod val="60000"/>
                      <a:lumOff val="40000"/>
                      <a:alpha val="7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l’essere </a:t>
            </a:r>
            <a:r>
              <a:rPr lang="it-IT" sz="4000" b="1" dirty="0">
                <a:solidFill>
                  <a:srgbClr val="512507"/>
                </a:solidFill>
                <a:effectLst>
                  <a:outerShdw blurRad="50800" dist="38100" dir="10800000" algn="r" rotWithShape="0">
                    <a:schemeClr val="accent4">
                      <a:lumMod val="60000"/>
                      <a:lumOff val="40000"/>
                      <a:alpha val="7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cristiani, </a:t>
            </a:r>
            <a:endParaRPr lang="it-IT" sz="4000" b="1" dirty="0" smtClean="0">
              <a:solidFill>
                <a:srgbClr val="512507"/>
              </a:solidFill>
              <a:effectLst>
                <a:outerShdw blurRad="50800" dist="38100" dir="10800000" algn="r" rotWithShape="0">
                  <a:schemeClr val="accent4">
                    <a:lumMod val="60000"/>
                    <a:lumOff val="40000"/>
                    <a:alpha val="79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712788">
              <a:spcAft>
                <a:spcPts val="0"/>
              </a:spcAft>
            </a:pPr>
            <a:endParaRPr lang="it-IT" sz="4000" b="1" dirty="0" smtClean="0">
              <a:effectLst>
                <a:outerShdw blurRad="50800" dist="38100" dir="10800000" algn="r" rotWithShape="0">
                  <a:schemeClr val="accent4">
                    <a:lumMod val="60000"/>
                    <a:lumOff val="40000"/>
                    <a:alpha val="79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47900">
              <a:spcAft>
                <a:spcPts val="0"/>
              </a:spcAft>
            </a:pPr>
            <a:r>
              <a:rPr lang="it-IT" sz="4000" b="1" dirty="0" smtClean="0">
                <a:solidFill>
                  <a:srgbClr val="3A0000"/>
                </a:solidFill>
                <a:effectLst>
                  <a:outerShdw blurRad="50800" dist="38100" dir="10800000" algn="r" rotWithShape="0">
                    <a:schemeClr val="accent4">
                      <a:lumMod val="60000"/>
                      <a:lumOff val="40000"/>
                      <a:alpha val="7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vivere </a:t>
            </a:r>
            <a:r>
              <a:rPr lang="it-IT" sz="4000" b="1" dirty="0">
                <a:solidFill>
                  <a:srgbClr val="3A0000"/>
                </a:solidFill>
                <a:effectLst>
                  <a:outerShdw blurRad="50800" dist="38100" dir="10800000" algn="r" rotWithShape="0">
                    <a:schemeClr val="accent4">
                      <a:lumMod val="60000"/>
                      <a:lumOff val="40000"/>
                      <a:alpha val="7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nell’Amore.</a:t>
            </a:r>
          </a:p>
        </p:txBody>
      </p:sp>
      <p:sp>
        <p:nvSpPr>
          <p:cNvPr id="5" name="Rettangolo 4"/>
          <p:cNvSpPr/>
          <p:nvPr/>
        </p:nvSpPr>
        <p:spPr>
          <a:xfrm rot="16200000">
            <a:off x="-3187290" y="3194690"/>
            <a:ext cx="6858003" cy="468626"/>
          </a:xfrm>
          <a:prstGeom prst="rect">
            <a:avLst/>
          </a:prstGeom>
          <a:solidFill>
            <a:schemeClr val="accent4">
              <a:lumMod val="20000"/>
              <a:lumOff val="8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 rot="16200000">
            <a:off x="-2478347" y="3547030"/>
            <a:ext cx="538552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01688" algn="l"/>
              </a:tabLst>
            </a:pPr>
            <a:r>
              <a:rPr lang="it-IT" sz="2800" b="1" dirty="0" smtClean="0">
                <a:solidFill>
                  <a:srgbClr val="8A3F0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 per approfondire il </a:t>
            </a:r>
            <a:r>
              <a:rPr lang="it-IT" sz="2800" b="1" dirty="0" err="1" smtClean="0">
                <a:solidFill>
                  <a:srgbClr val="8A3F0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kerigma</a:t>
            </a:r>
            <a:endParaRPr lang="it-IT" sz="2800" b="1" dirty="0">
              <a:solidFill>
                <a:srgbClr val="8A3F0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794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7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044339" y="4908093"/>
            <a:ext cx="59203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3600" b="1" kern="50" dirty="0" smtClean="0">
                <a:solidFill>
                  <a:srgbClr val="6B31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La </a:t>
            </a:r>
            <a:r>
              <a:rPr lang="it-IT" sz="3600" b="1" kern="50" dirty="0">
                <a:solidFill>
                  <a:srgbClr val="6B31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catechesi deve continuamente risuonare del primo annuncio</a:t>
            </a:r>
            <a:r>
              <a:rPr lang="it-IT" sz="3600" b="1" kern="50" dirty="0" smtClean="0">
                <a:solidFill>
                  <a:srgbClr val="6B31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:</a:t>
            </a:r>
            <a:endParaRPr lang="it-IT" sz="2000" kern="50" dirty="0">
              <a:solidFill>
                <a:srgbClr val="6B31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717660" y="342815"/>
            <a:ext cx="10305020" cy="7571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3600" b="1" i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Una catechesi </a:t>
            </a:r>
            <a:r>
              <a:rPr lang="it-IT" sz="3600" b="1" i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kerigmatica </a:t>
            </a:r>
            <a:r>
              <a:rPr lang="it-IT" sz="3600" b="1" i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e mistagogica</a:t>
            </a:r>
            <a:endParaRPr lang="it-IT" sz="2000" kern="50" dirty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5400674" y="1162156"/>
            <a:ext cx="6286501" cy="3683727"/>
            <a:chOff x="5400674" y="1162156"/>
            <a:chExt cx="6286501" cy="3683727"/>
          </a:xfrm>
        </p:grpSpPr>
        <p:sp>
          <p:nvSpPr>
            <p:cNvPr id="7" name="Nuvola 6"/>
            <p:cNvSpPr/>
            <p:nvPr/>
          </p:nvSpPr>
          <p:spPr>
            <a:xfrm rot="353763">
              <a:off x="5400674" y="1162156"/>
              <a:ext cx="6286501" cy="3683727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/>
            <p:cNvSpPr/>
            <p:nvPr/>
          </p:nvSpPr>
          <p:spPr>
            <a:xfrm>
              <a:off x="5400674" y="1572858"/>
              <a:ext cx="6286501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3600" kern="50" dirty="0" smtClean="0">
                  <a:solidFill>
                    <a:schemeClr val="accent4">
                      <a:lumMod val="50000"/>
                    </a:schemeClr>
                  </a:solidFill>
                  <a:latin typeface="Victorian LET" pitchFamily="2" charset="0"/>
                  <a:ea typeface="SimSun" panose="02010600030101010101" pitchFamily="2" charset="-122"/>
                  <a:cs typeface="Lucida Sans" panose="020B0602030504020204" pitchFamily="34" charset="0"/>
                </a:rPr>
                <a:t>Gesù </a:t>
              </a:r>
              <a:r>
                <a:rPr lang="it-IT" sz="3600" kern="50" dirty="0">
                  <a:solidFill>
                    <a:schemeClr val="accent4">
                      <a:lumMod val="50000"/>
                    </a:schemeClr>
                  </a:solidFill>
                  <a:latin typeface="Victorian LET" pitchFamily="2" charset="0"/>
                  <a:ea typeface="SimSun" panose="02010600030101010101" pitchFamily="2" charset="-122"/>
                  <a:cs typeface="Lucida Sans" panose="020B0602030504020204" pitchFamily="34" charset="0"/>
                </a:rPr>
                <a:t>Cristo ti ama, </a:t>
              </a:r>
              <a:endParaRPr lang="it-IT" sz="3600" kern="50" dirty="0" smtClean="0">
                <a:solidFill>
                  <a:schemeClr val="accent4">
                    <a:lumMod val="50000"/>
                  </a:schemeClr>
                </a:solidFill>
                <a:latin typeface="Victorian LET" pitchFamily="2" charset="0"/>
                <a:ea typeface="SimSun" panose="02010600030101010101" pitchFamily="2" charset="-122"/>
                <a:cs typeface="Lucida Sans" panose="020B0602030504020204" pitchFamily="34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3600" kern="50" dirty="0" smtClean="0">
                  <a:solidFill>
                    <a:schemeClr val="accent4">
                      <a:lumMod val="50000"/>
                    </a:schemeClr>
                  </a:solidFill>
                  <a:latin typeface="Victorian LET" pitchFamily="2" charset="0"/>
                  <a:ea typeface="SimSun" panose="02010600030101010101" pitchFamily="2" charset="-122"/>
                  <a:cs typeface="Lucida Sans" panose="020B0602030504020204" pitchFamily="34" charset="0"/>
                </a:rPr>
                <a:t>ha </a:t>
              </a:r>
              <a:r>
                <a:rPr lang="it-IT" sz="3600" kern="50" dirty="0">
                  <a:solidFill>
                    <a:schemeClr val="accent4">
                      <a:lumMod val="50000"/>
                    </a:schemeClr>
                  </a:solidFill>
                  <a:latin typeface="Victorian LET" pitchFamily="2" charset="0"/>
                  <a:ea typeface="SimSun" panose="02010600030101010101" pitchFamily="2" charset="-122"/>
                  <a:cs typeface="Lucida Sans" panose="020B0602030504020204" pitchFamily="34" charset="0"/>
                </a:rPr>
                <a:t>dato la sua vita </a:t>
              </a:r>
              <a:r>
                <a:rPr lang="it-IT" sz="3600" kern="50" dirty="0" smtClean="0">
                  <a:solidFill>
                    <a:schemeClr val="accent4">
                      <a:lumMod val="50000"/>
                    </a:schemeClr>
                  </a:solidFill>
                  <a:latin typeface="Victorian LET" pitchFamily="2" charset="0"/>
                  <a:ea typeface="SimSun" panose="02010600030101010101" pitchFamily="2" charset="-122"/>
                  <a:cs typeface="Lucida Sans" panose="020B0602030504020204" pitchFamily="34" charset="0"/>
                </a:rPr>
                <a:t>per </a:t>
              </a:r>
              <a:r>
                <a:rPr lang="it-IT" sz="3600" kern="50" dirty="0">
                  <a:solidFill>
                    <a:schemeClr val="accent4">
                      <a:lumMod val="50000"/>
                    </a:schemeClr>
                  </a:solidFill>
                  <a:latin typeface="Victorian LET" pitchFamily="2" charset="0"/>
                  <a:ea typeface="SimSun" panose="02010600030101010101" pitchFamily="2" charset="-122"/>
                  <a:cs typeface="Lucida Sans" panose="020B0602030504020204" pitchFamily="34" charset="0"/>
                </a:rPr>
                <a:t>salvarti, </a:t>
              </a:r>
              <a:endParaRPr lang="it-IT" sz="3600" kern="50" dirty="0" smtClean="0">
                <a:solidFill>
                  <a:schemeClr val="accent4">
                    <a:lumMod val="50000"/>
                  </a:schemeClr>
                </a:solidFill>
                <a:latin typeface="Victorian LET" pitchFamily="2" charset="0"/>
                <a:ea typeface="SimSun" panose="02010600030101010101" pitchFamily="2" charset="-122"/>
                <a:cs typeface="Lucida Sans" panose="020B0602030504020204" pitchFamily="34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3600" kern="50" dirty="0" smtClean="0">
                  <a:solidFill>
                    <a:schemeClr val="accent4">
                      <a:lumMod val="50000"/>
                    </a:schemeClr>
                  </a:solidFill>
                  <a:latin typeface="Victorian LET" pitchFamily="2" charset="0"/>
                  <a:ea typeface="SimSun" panose="02010600030101010101" pitchFamily="2" charset="-122"/>
                  <a:cs typeface="Lucida Sans" panose="020B0602030504020204" pitchFamily="34" charset="0"/>
                </a:rPr>
                <a:t>e </a:t>
              </a:r>
              <a:r>
                <a:rPr lang="it-IT" sz="3600" kern="50" dirty="0">
                  <a:solidFill>
                    <a:schemeClr val="accent4">
                      <a:lumMod val="50000"/>
                    </a:schemeClr>
                  </a:solidFill>
                  <a:latin typeface="Victorian LET" pitchFamily="2" charset="0"/>
                  <a:ea typeface="SimSun" panose="02010600030101010101" pitchFamily="2" charset="-122"/>
                  <a:cs typeface="Lucida Sans" panose="020B0602030504020204" pitchFamily="34" charset="0"/>
                </a:rPr>
                <a:t>adesso </a:t>
              </a:r>
              <a:r>
                <a:rPr lang="it-IT" sz="3600" kern="50" dirty="0" smtClean="0">
                  <a:solidFill>
                    <a:schemeClr val="accent4">
                      <a:lumMod val="50000"/>
                    </a:schemeClr>
                  </a:solidFill>
                  <a:latin typeface="Victorian LET" pitchFamily="2" charset="0"/>
                  <a:ea typeface="SimSun" panose="02010600030101010101" pitchFamily="2" charset="-122"/>
                  <a:cs typeface="Lucida Sans" panose="020B0602030504020204" pitchFamily="34" charset="0"/>
                </a:rPr>
                <a:t>è </a:t>
              </a:r>
              <a:r>
                <a:rPr lang="it-IT" sz="3600" kern="50" dirty="0">
                  <a:solidFill>
                    <a:schemeClr val="accent4">
                      <a:lumMod val="50000"/>
                    </a:schemeClr>
                  </a:solidFill>
                  <a:latin typeface="Victorian LET" pitchFamily="2" charset="0"/>
                  <a:ea typeface="SimSun" panose="02010600030101010101" pitchFamily="2" charset="-122"/>
                  <a:cs typeface="Lucida Sans" panose="020B0602030504020204" pitchFamily="34" charset="0"/>
                </a:rPr>
                <a:t>al tuo fianco, </a:t>
              </a:r>
              <a:endParaRPr lang="it-IT" sz="3600" kern="50" dirty="0" smtClean="0">
                <a:solidFill>
                  <a:schemeClr val="accent4">
                    <a:lumMod val="50000"/>
                  </a:schemeClr>
                </a:solidFill>
                <a:latin typeface="Victorian LET" pitchFamily="2" charset="0"/>
                <a:ea typeface="SimSun" panose="02010600030101010101" pitchFamily="2" charset="-122"/>
                <a:cs typeface="Lucida Sans" panose="020B0602030504020204" pitchFamily="34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3600" kern="50" dirty="0" smtClean="0">
                  <a:solidFill>
                    <a:schemeClr val="accent4">
                      <a:lumMod val="50000"/>
                    </a:schemeClr>
                  </a:solidFill>
                  <a:latin typeface="Victorian LET" pitchFamily="2" charset="0"/>
                  <a:ea typeface="SimSun" panose="02010600030101010101" pitchFamily="2" charset="-122"/>
                  <a:cs typeface="Lucida Sans" panose="020B0602030504020204" pitchFamily="34" charset="0"/>
                </a:rPr>
                <a:t>per </a:t>
              </a:r>
              <a:r>
                <a:rPr lang="it-IT" sz="3600" kern="50" dirty="0">
                  <a:solidFill>
                    <a:schemeClr val="accent4">
                      <a:lumMod val="50000"/>
                    </a:schemeClr>
                  </a:solidFill>
                  <a:latin typeface="Victorian LET" pitchFamily="2" charset="0"/>
                  <a:ea typeface="SimSun" panose="02010600030101010101" pitchFamily="2" charset="-122"/>
                  <a:cs typeface="Lucida Sans" panose="020B0602030504020204" pitchFamily="34" charset="0"/>
                </a:rPr>
                <a:t>illuminarti, </a:t>
              </a:r>
              <a:r>
                <a:rPr lang="it-IT" sz="3600" kern="50" dirty="0" smtClean="0">
                  <a:solidFill>
                    <a:schemeClr val="accent4">
                      <a:lumMod val="50000"/>
                    </a:schemeClr>
                  </a:solidFill>
                  <a:latin typeface="Victorian LET" pitchFamily="2" charset="0"/>
                  <a:ea typeface="SimSun" panose="02010600030101010101" pitchFamily="2" charset="-122"/>
                  <a:cs typeface="Lucida Sans" panose="020B0602030504020204" pitchFamily="34" charset="0"/>
                </a:rPr>
                <a:t>per </a:t>
              </a:r>
              <a:r>
                <a:rPr lang="it-IT" sz="3600" kern="50" dirty="0">
                  <a:solidFill>
                    <a:schemeClr val="accent4">
                      <a:lumMod val="50000"/>
                    </a:schemeClr>
                  </a:solidFill>
                  <a:latin typeface="Victorian LET" pitchFamily="2" charset="0"/>
                  <a:ea typeface="SimSun" panose="02010600030101010101" pitchFamily="2" charset="-122"/>
                  <a:cs typeface="Lucida Sans" panose="020B0602030504020204" pitchFamily="34" charset="0"/>
                </a:rPr>
                <a:t>rafforzarti, </a:t>
              </a:r>
              <a:endParaRPr lang="it-IT" sz="3600" kern="50" dirty="0" smtClean="0">
                <a:solidFill>
                  <a:schemeClr val="accent4">
                    <a:lumMod val="50000"/>
                  </a:schemeClr>
                </a:solidFill>
                <a:latin typeface="Victorian LET" pitchFamily="2" charset="0"/>
                <a:ea typeface="SimSun" panose="02010600030101010101" pitchFamily="2" charset="-122"/>
                <a:cs typeface="Lucida Sans" panose="020B0602030504020204" pitchFamily="34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3600" kern="50" dirty="0" smtClean="0">
                  <a:solidFill>
                    <a:schemeClr val="accent4">
                      <a:lumMod val="50000"/>
                    </a:schemeClr>
                  </a:solidFill>
                  <a:latin typeface="Victorian LET" pitchFamily="2" charset="0"/>
                  <a:ea typeface="SimSun" panose="02010600030101010101" pitchFamily="2" charset="-122"/>
                  <a:cs typeface="Lucida Sans" panose="020B0602030504020204" pitchFamily="34" charset="0"/>
                </a:rPr>
                <a:t>per liberarti.</a:t>
              </a:r>
              <a:endParaRPr lang="it-IT" sz="2000" kern="50" dirty="0">
                <a:solidFill>
                  <a:schemeClr val="accent4">
                    <a:lumMod val="50000"/>
                  </a:schemeClr>
                </a:solidFill>
                <a:effectLst/>
                <a:latin typeface="Victorian LET" pitchFamily="2" charset="0"/>
                <a:ea typeface="SimSun" panose="02010600030101010101" pitchFamily="2" charset="-122"/>
                <a:cs typeface="Lucida Sans" panose="020B0602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47024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aborazione alternativa 14"/>
          <p:cNvSpPr/>
          <p:nvPr/>
        </p:nvSpPr>
        <p:spPr>
          <a:xfrm>
            <a:off x="3970421" y="360143"/>
            <a:ext cx="8221579" cy="755734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4157688" y="360143"/>
            <a:ext cx="8034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La centralità del </a:t>
            </a:r>
            <a:r>
              <a:rPr lang="it-IT" sz="3600" b="1" i="1" kern="50" dirty="0" err="1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kerigma</a:t>
            </a:r>
            <a:r>
              <a:rPr lang="it-IT" sz="36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 richiede:</a:t>
            </a:r>
          </a:p>
        </p:txBody>
      </p:sp>
      <p:sp>
        <p:nvSpPr>
          <p:cNvPr id="5" name="Rettangolo 4"/>
          <p:cNvSpPr/>
          <p:nvPr/>
        </p:nvSpPr>
        <p:spPr>
          <a:xfrm rot="16200000">
            <a:off x="-3187290" y="3194690"/>
            <a:ext cx="6858003" cy="468626"/>
          </a:xfrm>
          <a:prstGeom prst="rect">
            <a:avLst/>
          </a:prstGeom>
          <a:solidFill>
            <a:schemeClr val="accent4">
              <a:lumMod val="20000"/>
              <a:lumOff val="8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 rot="16200000">
            <a:off x="-2478347" y="3547030"/>
            <a:ext cx="538552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01688" algn="l"/>
              </a:tabLst>
            </a:pPr>
            <a:r>
              <a:rPr lang="it-IT" sz="2800" b="1" dirty="0" smtClean="0">
                <a:solidFill>
                  <a:srgbClr val="8A3F0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 per approfondire il </a:t>
            </a:r>
            <a:r>
              <a:rPr lang="it-IT" sz="2800" b="1" dirty="0" err="1" smtClean="0">
                <a:solidFill>
                  <a:srgbClr val="8A3F0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kerigma</a:t>
            </a:r>
            <a:endParaRPr lang="it-IT" sz="2800" b="1" dirty="0">
              <a:solidFill>
                <a:srgbClr val="8A3F0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5856596" y="1425318"/>
            <a:ext cx="6184232" cy="1837408"/>
            <a:chOff x="5856596" y="1425318"/>
            <a:chExt cx="6184232" cy="1837408"/>
          </a:xfrm>
        </p:grpSpPr>
        <p:sp>
          <p:nvSpPr>
            <p:cNvPr id="23" name="Rettangolo arrotondato 22"/>
            <p:cNvSpPr/>
            <p:nvPr/>
          </p:nvSpPr>
          <p:spPr>
            <a:xfrm>
              <a:off x="5856596" y="1425318"/>
              <a:ext cx="6184232" cy="1837408"/>
            </a:xfrm>
            <a:prstGeom prst="roundRect">
              <a:avLst/>
            </a:prstGeom>
            <a:solidFill>
              <a:schemeClr val="lt1">
                <a:alpha val="73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5991726" y="1536739"/>
              <a:ext cx="592477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3200" b="1" kern="50" dirty="0" smtClean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che </a:t>
              </a:r>
              <a:r>
                <a:rPr lang="it-IT" sz="3200" b="1" kern="50" dirty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esprima l’amore salvifico di Dio previo all’obbligazione morale e </a:t>
              </a:r>
              <a:r>
                <a:rPr lang="it-IT" sz="3200" b="1" kern="50" dirty="0" smtClean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religiosa</a:t>
              </a:r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775423" y="3154045"/>
            <a:ext cx="5480998" cy="1681081"/>
            <a:chOff x="775423" y="3154045"/>
            <a:chExt cx="5480998" cy="1681081"/>
          </a:xfrm>
        </p:grpSpPr>
        <p:sp>
          <p:nvSpPr>
            <p:cNvPr id="26" name="Rettangolo arrotondato 25"/>
            <p:cNvSpPr/>
            <p:nvPr/>
          </p:nvSpPr>
          <p:spPr>
            <a:xfrm>
              <a:off x="775423" y="3154045"/>
              <a:ext cx="5480998" cy="1681081"/>
            </a:xfrm>
            <a:prstGeom prst="roundRect">
              <a:avLst/>
            </a:prstGeom>
            <a:solidFill>
              <a:schemeClr val="lt1">
                <a:alpha val="73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775423" y="3221638"/>
              <a:ext cx="548099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3200" b="1" kern="50" dirty="0" smtClean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che </a:t>
              </a:r>
              <a:r>
                <a:rPr lang="it-IT" sz="3200" b="1" kern="50" dirty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non imponga la </a:t>
              </a:r>
              <a:r>
                <a:rPr lang="it-IT" sz="3200" b="1" kern="50" dirty="0" smtClean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verità</a:t>
              </a:r>
            </a:p>
            <a:p>
              <a:pPr algn="ctr">
                <a:spcAft>
                  <a:spcPts val="0"/>
                </a:spcAft>
              </a:pPr>
              <a:r>
                <a:rPr lang="it-IT" sz="3200" b="1" kern="50" dirty="0" smtClean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e </a:t>
              </a:r>
              <a:r>
                <a:rPr lang="it-IT" sz="3200" b="1" kern="50" dirty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che faccia appello </a:t>
              </a:r>
              <a:endParaRPr lang="it-IT" sz="32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3200" b="1" kern="50" dirty="0" smtClean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alla libertà</a:t>
              </a:r>
              <a:endParaRPr lang="it-IT" sz="3200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endParaRP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7144140" y="3432722"/>
            <a:ext cx="4836529" cy="2659604"/>
            <a:chOff x="7144140" y="3432722"/>
            <a:chExt cx="4836529" cy="2659604"/>
          </a:xfrm>
        </p:grpSpPr>
        <p:sp>
          <p:nvSpPr>
            <p:cNvPr id="24" name="Rettangolo arrotondato 23"/>
            <p:cNvSpPr/>
            <p:nvPr/>
          </p:nvSpPr>
          <p:spPr>
            <a:xfrm>
              <a:off x="7144140" y="3432722"/>
              <a:ext cx="4836529" cy="2554545"/>
            </a:xfrm>
            <a:prstGeom prst="roundRect">
              <a:avLst/>
            </a:prstGeom>
            <a:solidFill>
              <a:schemeClr val="lt1">
                <a:alpha val="73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7190643" y="3537781"/>
              <a:ext cx="4748462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3200" b="1" kern="50" dirty="0" smtClean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che </a:t>
              </a:r>
              <a:r>
                <a:rPr lang="it-IT" sz="3200" b="1" kern="50" dirty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possieda </a:t>
              </a:r>
              <a:r>
                <a:rPr lang="it-IT" sz="3200" b="1" kern="50" dirty="0" smtClean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qualche </a:t>
              </a:r>
              <a:r>
                <a:rPr lang="it-IT" sz="3200" b="1" kern="50" dirty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nota di gioia, stimolo, vitalità, ed un’armoniosa completezza </a:t>
              </a:r>
              <a:endParaRPr lang="it-IT" sz="3200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endParaRPr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1410249" y="4637755"/>
            <a:ext cx="6670961" cy="1837408"/>
            <a:chOff x="1410249" y="4637755"/>
            <a:chExt cx="6670961" cy="1837408"/>
          </a:xfrm>
        </p:grpSpPr>
        <p:sp>
          <p:nvSpPr>
            <p:cNvPr id="25" name="Rettangolo arrotondato 24"/>
            <p:cNvSpPr/>
            <p:nvPr/>
          </p:nvSpPr>
          <p:spPr>
            <a:xfrm>
              <a:off x="1663142" y="4637755"/>
              <a:ext cx="6184232" cy="1837408"/>
            </a:xfrm>
            <a:prstGeom prst="roundRect">
              <a:avLst/>
            </a:prstGeom>
            <a:solidFill>
              <a:schemeClr val="lt1">
                <a:alpha val="73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1410249" y="4877313"/>
              <a:ext cx="667096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3200" b="1" kern="50" dirty="0" smtClean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che </a:t>
              </a:r>
              <a:r>
                <a:rPr lang="it-IT" sz="3200" b="1" kern="50" dirty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non riduca la predicazione </a:t>
              </a:r>
              <a:endParaRPr lang="it-IT" sz="32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it-IT" sz="3200" b="1" kern="50" dirty="0" smtClean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a </a:t>
              </a:r>
              <a:r>
                <a:rPr lang="it-IT" sz="3200" b="1" kern="50" dirty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poche dottrine a volte più filosofiche che evangeliche. </a:t>
              </a:r>
              <a:endParaRPr lang="it-IT" sz="32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766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lus/>
      </p:transition>
    </mc:Choice>
    <mc:Fallback xmlns=""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34590" y="478490"/>
            <a:ext cx="815741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4000" b="1" dirty="0" smtClean="0"/>
              <a:t>Questo </a:t>
            </a:r>
            <a:r>
              <a:rPr lang="it-IT" sz="4000" b="1" dirty="0"/>
              <a:t>esige </a:t>
            </a:r>
            <a:r>
              <a:rPr lang="it-IT" sz="4000" b="1" dirty="0" smtClean="0"/>
              <a:t>dall’evangelizzatore: </a:t>
            </a:r>
            <a:endParaRPr lang="it-IT" sz="1100" kern="50" dirty="0">
              <a:effectLst/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 rot="16200000">
            <a:off x="-3187290" y="3194690"/>
            <a:ext cx="6858003" cy="468626"/>
          </a:xfrm>
          <a:prstGeom prst="rect">
            <a:avLst/>
          </a:prstGeom>
          <a:solidFill>
            <a:schemeClr val="accent4">
              <a:lumMod val="20000"/>
              <a:lumOff val="8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 rot="16200000">
            <a:off x="-2478347" y="3547030"/>
            <a:ext cx="538552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01688" algn="l"/>
              </a:tabLst>
            </a:pPr>
            <a:r>
              <a:rPr lang="it-IT" sz="2800" b="1" dirty="0" smtClean="0">
                <a:solidFill>
                  <a:srgbClr val="8A3F0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 per approfondire il </a:t>
            </a:r>
            <a:r>
              <a:rPr lang="it-IT" sz="2800" b="1" dirty="0" err="1" smtClean="0">
                <a:solidFill>
                  <a:srgbClr val="8A3F0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kerigma</a:t>
            </a:r>
            <a:endParaRPr lang="it-IT" sz="2800" b="1" dirty="0">
              <a:solidFill>
                <a:srgbClr val="8A3F0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3894677" y="1210923"/>
            <a:ext cx="3998039" cy="2147529"/>
            <a:chOff x="3894677" y="1210923"/>
            <a:chExt cx="3998039" cy="2147529"/>
          </a:xfrm>
        </p:grpSpPr>
        <p:sp>
          <p:nvSpPr>
            <p:cNvPr id="9" name="Esplosione 2 8"/>
            <p:cNvSpPr/>
            <p:nvPr/>
          </p:nvSpPr>
          <p:spPr>
            <a:xfrm>
              <a:off x="3894677" y="1210923"/>
              <a:ext cx="3998039" cy="2147529"/>
            </a:xfrm>
            <a:prstGeom prst="irregularSeal2">
              <a:avLst/>
            </a:prstGeom>
            <a:solidFill>
              <a:schemeClr val="accent4">
                <a:lumMod val="20000"/>
                <a:lumOff val="80000"/>
                <a:alpha val="73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Rettangolo 2"/>
            <p:cNvSpPr/>
            <p:nvPr/>
          </p:nvSpPr>
          <p:spPr>
            <a:xfrm>
              <a:off x="4623349" y="1967783"/>
              <a:ext cx="214981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4000" b="1" dirty="0">
                  <a:solidFill>
                    <a:srgbClr val="800000"/>
                  </a:solidFill>
                </a:rPr>
                <a:t>vicinanza</a:t>
              </a:r>
              <a:endParaRPr lang="it-IT" sz="4000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7195340" y="1739933"/>
            <a:ext cx="4996660" cy="2987625"/>
            <a:chOff x="7195340" y="1739933"/>
            <a:chExt cx="4996660" cy="2987625"/>
          </a:xfrm>
        </p:grpSpPr>
        <p:sp>
          <p:nvSpPr>
            <p:cNvPr id="10" name="Esplosione 2 9"/>
            <p:cNvSpPr/>
            <p:nvPr/>
          </p:nvSpPr>
          <p:spPr>
            <a:xfrm>
              <a:off x="7195340" y="1739933"/>
              <a:ext cx="4996660" cy="2987625"/>
            </a:xfrm>
            <a:prstGeom prst="irregularSeal2">
              <a:avLst/>
            </a:prstGeom>
            <a:solidFill>
              <a:schemeClr val="accent4">
                <a:lumMod val="20000"/>
                <a:lumOff val="80000"/>
                <a:alpha val="73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63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Rettangolo 3"/>
            <p:cNvSpPr/>
            <p:nvPr/>
          </p:nvSpPr>
          <p:spPr>
            <a:xfrm>
              <a:off x="8314888" y="2675669"/>
              <a:ext cx="2252348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4000" b="1" dirty="0">
                  <a:solidFill>
                    <a:srgbClr val="800000"/>
                  </a:solidFill>
                </a:rPr>
                <a:t>apertura </a:t>
              </a:r>
              <a:endParaRPr lang="it-IT" sz="4000" b="1" dirty="0" smtClean="0">
                <a:solidFill>
                  <a:srgbClr val="800000"/>
                </a:solidFill>
              </a:endParaRPr>
            </a:p>
            <a:p>
              <a:r>
                <a:rPr lang="it-IT" sz="4000" b="1" dirty="0" smtClean="0">
                  <a:solidFill>
                    <a:srgbClr val="800000"/>
                  </a:solidFill>
                </a:rPr>
                <a:t>al </a:t>
              </a:r>
              <a:r>
                <a:rPr lang="it-IT" sz="4000" b="1" dirty="0">
                  <a:solidFill>
                    <a:srgbClr val="800000"/>
                  </a:solidFill>
                </a:rPr>
                <a:t>dialogo</a:t>
              </a:r>
              <a:endParaRPr lang="it-IT" sz="4000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5510463" y="4115312"/>
            <a:ext cx="7516024" cy="3276649"/>
            <a:chOff x="5510463" y="4115312"/>
            <a:chExt cx="7516024" cy="3276649"/>
          </a:xfrm>
        </p:grpSpPr>
        <p:sp>
          <p:nvSpPr>
            <p:cNvPr id="12" name="Esplosione 2 11"/>
            <p:cNvSpPr/>
            <p:nvPr/>
          </p:nvSpPr>
          <p:spPr>
            <a:xfrm>
              <a:off x="5510463" y="4115312"/>
              <a:ext cx="7516024" cy="3276649"/>
            </a:xfrm>
            <a:prstGeom prst="irregularSeal2">
              <a:avLst/>
            </a:prstGeom>
            <a:solidFill>
              <a:schemeClr val="accent4">
                <a:lumMod val="20000"/>
                <a:lumOff val="80000"/>
                <a:alpha val="73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7002379" y="5216334"/>
              <a:ext cx="443773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4000" b="1" dirty="0">
                  <a:solidFill>
                    <a:srgbClr val="800000"/>
                  </a:solidFill>
                </a:rPr>
                <a:t>accoglienza </a:t>
              </a:r>
              <a:r>
                <a:rPr lang="it-IT" sz="4000" b="1" dirty="0" smtClean="0">
                  <a:solidFill>
                    <a:srgbClr val="800000"/>
                  </a:solidFill>
                </a:rPr>
                <a:t>cordiale</a:t>
              </a:r>
            </a:p>
            <a:p>
              <a:r>
                <a:rPr lang="it-IT" sz="4000" b="1" dirty="0" smtClean="0">
                  <a:solidFill>
                    <a:srgbClr val="800000"/>
                  </a:solidFill>
                </a:rPr>
                <a:t>che </a:t>
              </a:r>
              <a:r>
                <a:rPr lang="it-IT" sz="4000" b="1" dirty="0">
                  <a:solidFill>
                    <a:srgbClr val="800000"/>
                  </a:solidFill>
                </a:rPr>
                <a:t>non condanna</a:t>
              </a:r>
              <a:endParaRPr lang="it-IT" sz="4000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4307737" y="4393442"/>
            <a:ext cx="3300663" cy="1932145"/>
            <a:chOff x="4307737" y="4393442"/>
            <a:chExt cx="3300663" cy="1932145"/>
          </a:xfrm>
        </p:grpSpPr>
        <p:sp>
          <p:nvSpPr>
            <p:cNvPr id="11" name="Esplosione 2 10"/>
            <p:cNvSpPr/>
            <p:nvPr/>
          </p:nvSpPr>
          <p:spPr>
            <a:xfrm>
              <a:off x="4307737" y="4393442"/>
              <a:ext cx="3300663" cy="1932145"/>
            </a:xfrm>
            <a:prstGeom prst="irregularSeal2">
              <a:avLst/>
            </a:prstGeom>
            <a:solidFill>
              <a:schemeClr val="accent4">
                <a:lumMod val="20000"/>
                <a:lumOff val="80000"/>
                <a:alpha val="73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4758958" y="5005571"/>
              <a:ext cx="202799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4000" b="1" dirty="0">
                  <a:solidFill>
                    <a:srgbClr val="800000"/>
                  </a:solidFill>
                </a:rPr>
                <a:t>pazienza</a:t>
              </a:r>
              <a:endParaRPr lang="it-IT" sz="3600" dirty="0">
                <a:solidFill>
                  <a:srgbClr val="8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2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3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3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3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32635" y="240632"/>
            <a:ext cx="115074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4000" b="1" kern="50" dirty="0" smtClean="0">
                <a:solidFill>
                  <a:srgbClr val="80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una </a:t>
            </a:r>
            <a:r>
              <a:rPr lang="it-IT" sz="4000" b="1" kern="50" dirty="0">
                <a:solidFill>
                  <a:srgbClr val="80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caratteristica della </a:t>
            </a:r>
            <a:r>
              <a:rPr lang="it-IT" sz="4000" b="1" kern="50" dirty="0" smtClean="0">
                <a:solidFill>
                  <a:srgbClr val="80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catechesi </a:t>
            </a:r>
          </a:p>
          <a:p>
            <a:pPr algn="ctr">
              <a:spcAft>
                <a:spcPts val="0"/>
              </a:spcAft>
            </a:pPr>
            <a:r>
              <a:rPr lang="it-IT" sz="4000" b="1" kern="50" dirty="0" smtClean="0">
                <a:solidFill>
                  <a:srgbClr val="80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è l’iniziazione </a:t>
            </a:r>
            <a:r>
              <a:rPr lang="it-IT" sz="4000" b="1" i="1" kern="50" dirty="0" smtClean="0">
                <a:solidFill>
                  <a:srgbClr val="80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mistagogica</a:t>
            </a:r>
            <a:r>
              <a:rPr lang="it-IT" sz="4000" b="1" kern="50" dirty="0" smtClean="0">
                <a:solidFill>
                  <a:srgbClr val="80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: </a:t>
            </a:r>
          </a:p>
        </p:txBody>
      </p:sp>
      <p:sp>
        <p:nvSpPr>
          <p:cNvPr id="5" name="Rettangolo 4"/>
          <p:cNvSpPr/>
          <p:nvPr/>
        </p:nvSpPr>
        <p:spPr>
          <a:xfrm rot="16200000">
            <a:off x="-3187290" y="3194690"/>
            <a:ext cx="6858003" cy="468626"/>
          </a:xfrm>
          <a:prstGeom prst="rect">
            <a:avLst/>
          </a:prstGeom>
          <a:solidFill>
            <a:schemeClr val="accent4">
              <a:lumMod val="20000"/>
              <a:lumOff val="8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 rot="16200000">
            <a:off x="-2478347" y="3547030"/>
            <a:ext cx="538552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01688" algn="l"/>
              </a:tabLst>
            </a:pPr>
            <a:r>
              <a:rPr lang="it-IT" sz="2800" b="1" dirty="0" smtClean="0">
                <a:solidFill>
                  <a:srgbClr val="8A3F0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 per approfondire il </a:t>
            </a:r>
            <a:r>
              <a:rPr lang="it-IT" sz="2800" b="1" dirty="0" err="1" smtClean="0">
                <a:solidFill>
                  <a:srgbClr val="8A3F0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kerigma</a:t>
            </a:r>
            <a:endParaRPr lang="it-IT" sz="2800" b="1" dirty="0">
              <a:solidFill>
                <a:srgbClr val="8A3F0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4607876" y="3671793"/>
            <a:ext cx="8263982" cy="3263000"/>
            <a:chOff x="4607876" y="3671793"/>
            <a:chExt cx="8263982" cy="3263000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4075">
              <a:off x="4607876" y="3671793"/>
              <a:ext cx="8263982" cy="3263000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7" name="Rettangolo 6"/>
            <p:cNvSpPr/>
            <p:nvPr/>
          </p:nvSpPr>
          <p:spPr>
            <a:xfrm>
              <a:off x="5654842" y="4562411"/>
              <a:ext cx="653715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Aft>
                  <a:spcPts val="0"/>
                </a:spcAft>
                <a:tabLst>
                  <a:tab pos="457200" algn="l"/>
                </a:tabLst>
              </a:pPr>
              <a:r>
                <a:rPr lang="it-IT" sz="3200" b="1" kern="50" dirty="0" smtClean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una </a:t>
              </a:r>
              <a:r>
                <a:rPr lang="it-IT" sz="3200" b="1" kern="50" dirty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rinnovata valorizzazione </a:t>
              </a:r>
              <a:endParaRPr lang="it-IT" sz="32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endParaRPr>
            </a:p>
            <a:p>
              <a:pPr lvl="0" algn="just">
                <a:spcAft>
                  <a:spcPts val="0"/>
                </a:spcAft>
                <a:tabLst>
                  <a:tab pos="457200" algn="l"/>
                </a:tabLst>
              </a:pPr>
              <a:r>
                <a:rPr lang="it-IT" sz="3200" b="1" kern="50" dirty="0" smtClean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dei </a:t>
              </a:r>
              <a:r>
                <a:rPr lang="it-IT" sz="3200" b="1" kern="50" dirty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segni liturgici </a:t>
              </a:r>
              <a:endParaRPr lang="it-IT" sz="32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endParaRPr>
            </a:p>
            <a:p>
              <a:pPr lvl="0" algn="just">
                <a:spcAft>
                  <a:spcPts val="0"/>
                </a:spcAft>
                <a:tabLst>
                  <a:tab pos="457200" algn="l"/>
                </a:tabLst>
              </a:pPr>
              <a:r>
                <a:rPr lang="it-IT" sz="3200" b="1" kern="50" dirty="0" smtClean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dell’iniziazione </a:t>
              </a:r>
              <a:r>
                <a:rPr lang="it-IT" sz="3200" b="1" kern="50" dirty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cristiana.</a:t>
              </a:r>
              <a:endParaRPr lang="it-IT" sz="3200" kern="50" dirty="0">
                <a:effectLst/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endParaRP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4962789" y="1431741"/>
            <a:ext cx="7921264" cy="3263000"/>
            <a:chOff x="4962789" y="1431741"/>
            <a:chExt cx="7921264" cy="3263000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4075">
              <a:off x="4962789" y="1431741"/>
              <a:ext cx="7921264" cy="3263000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8" name="Rettangolo 7"/>
            <p:cNvSpPr/>
            <p:nvPr/>
          </p:nvSpPr>
          <p:spPr>
            <a:xfrm>
              <a:off x="5847347" y="2389619"/>
              <a:ext cx="6537158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457200" algn="l"/>
                </a:tabLst>
              </a:pPr>
              <a:r>
                <a:rPr lang="it-IT" sz="3200" b="1" kern="50" dirty="0" smtClean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una </a:t>
              </a:r>
              <a:r>
                <a:rPr lang="it-IT" sz="3200" b="1" kern="50" dirty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formazione progressiva </a:t>
              </a:r>
              <a:endParaRPr lang="it-IT" sz="32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endParaRPr>
            </a:p>
            <a:p>
              <a:pPr>
                <a:tabLst>
                  <a:tab pos="457200" algn="l"/>
                </a:tabLst>
              </a:pPr>
              <a:r>
                <a:rPr lang="it-IT" sz="3200" b="1" kern="50" dirty="0" smtClean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che </a:t>
              </a:r>
              <a:r>
                <a:rPr lang="it-IT" sz="3200" b="1" kern="50" dirty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coinvolga tutta </a:t>
              </a:r>
              <a:endParaRPr lang="it-IT" sz="32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endParaRPr>
            </a:p>
            <a:p>
              <a:pPr>
                <a:tabLst>
                  <a:tab pos="457200" algn="l"/>
                </a:tabLst>
              </a:pPr>
              <a:r>
                <a:rPr lang="it-IT" sz="3200" b="1" kern="50" dirty="0" smtClean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la </a:t>
              </a:r>
              <a:r>
                <a:rPr lang="it-IT" sz="3200" b="1" kern="50" dirty="0">
                  <a:latin typeface="Liberation Serif"/>
                  <a:ea typeface="SimSun" panose="02010600030101010101" pitchFamily="2" charset="-122"/>
                  <a:cs typeface="Lucida Sans" panose="020B0602030504020204" pitchFamily="34" charset="0"/>
                </a:rPr>
                <a:t>comunità </a:t>
              </a:r>
            </a:p>
            <a:p>
              <a:pPr lvl="0">
                <a:spcAft>
                  <a:spcPts val="0"/>
                </a:spcAft>
                <a:tabLst>
                  <a:tab pos="457200" algn="l"/>
                </a:tabLst>
              </a:pPr>
              <a:endParaRPr lang="it-IT" sz="3200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85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4788597" y="680381"/>
            <a:ext cx="5087476" cy="4722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8919411" y="1066925"/>
            <a:ext cx="3444894" cy="57910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476025" y="2614863"/>
            <a:ext cx="5087476" cy="34006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651508" y="129976"/>
            <a:ext cx="9823987" cy="69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36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attenzione </a:t>
            </a:r>
            <a:r>
              <a:rPr lang="it-IT" sz="36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alla “via della bellezza” </a:t>
            </a:r>
            <a:endParaRPr lang="it-IT" sz="3600" kern="50" dirty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 rot="16200000">
            <a:off x="-3187290" y="3194690"/>
            <a:ext cx="6858003" cy="468626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 rot="16200000">
            <a:off x="-2478347" y="3547030"/>
            <a:ext cx="538552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01688" algn="l"/>
              </a:tabLst>
            </a:pPr>
            <a:r>
              <a:rPr lang="it-IT" sz="2800" b="1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 per approfondire il </a:t>
            </a:r>
            <a:r>
              <a:rPr lang="it-IT" sz="2800" b="1" dirty="0" err="1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kerigma</a:t>
            </a:r>
            <a:endParaRPr lang="it-IT" sz="28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00" y="1063529"/>
            <a:ext cx="4041635" cy="404163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697" y="2974569"/>
            <a:ext cx="4645035" cy="23683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632" y="1380612"/>
            <a:ext cx="2866405" cy="547738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87109" y="1361860"/>
            <a:ext cx="3755809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28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recuperare </a:t>
            </a:r>
            <a:r>
              <a:rPr lang="it-IT" sz="28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la stima </a:t>
            </a:r>
            <a:endParaRPr lang="it-IT" sz="2800" b="1" kern="50" dirty="0" smtClean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28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della </a:t>
            </a:r>
            <a:r>
              <a:rPr lang="it-IT" sz="28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bellezza </a:t>
            </a:r>
            <a:endParaRPr lang="it-IT" sz="2800" b="1" kern="50" dirty="0" smtClean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26799" y="5406139"/>
            <a:ext cx="8523596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28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valorizzare </a:t>
            </a:r>
            <a:r>
              <a:rPr lang="it-IT" sz="28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il patrimonio artistico </a:t>
            </a:r>
            <a:r>
              <a:rPr lang="it-IT" sz="28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religioso</a:t>
            </a:r>
            <a:endParaRPr lang="it-IT" sz="2800" kern="50" dirty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26801" y="6018405"/>
            <a:ext cx="8729494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28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coraggio </a:t>
            </a:r>
            <a:r>
              <a:rPr lang="it-IT" sz="2800" b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di trovare i nuovi segni, i nuovi </a:t>
            </a:r>
            <a:r>
              <a:rPr lang="it-IT" sz="2800" b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simboli…</a:t>
            </a:r>
            <a:endParaRPr lang="it-IT" sz="2800" kern="50" dirty="0">
              <a:effectLst/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23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1827" y="2084487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b="1" kern="50" dirty="0" smtClean="0">
                <a:solidFill>
                  <a:srgbClr val="3A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In </a:t>
            </a:r>
            <a:r>
              <a:rPr lang="it-IT" sz="3600" b="1" kern="50" dirty="0">
                <a:solidFill>
                  <a:srgbClr val="3A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una civiltà </a:t>
            </a:r>
            <a:r>
              <a:rPr lang="it-IT" sz="3600" b="1" kern="50" dirty="0" smtClean="0">
                <a:solidFill>
                  <a:srgbClr val="3A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ferita </a:t>
            </a:r>
            <a:r>
              <a:rPr lang="it-IT" sz="3600" b="1" kern="50" dirty="0">
                <a:solidFill>
                  <a:srgbClr val="3A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dall’anonimato, </a:t>
            </a:r>
            <a:endParaRPr lang="it-IT" sz="3600" b="1" kern="50" dirty="0" smtClean="0">
              <a:solidFill>
                <a:srgbClr val="3A0000"/>
              </a:solidFill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3600" b="1" kern="50" dirty="0" smtClean="0">
                <a:solidFill>
                  <a:srgbClr val="3A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la </a:t>
            </a:r>
            <a:r>
              <a:rPr lang="it-IT" sz="3600" b="1" kern="50" dirty="0">
                <a:solidFill>
                  <a:srgbClr val="3A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Chiesa ha bisogno </a:t>
            </a:r>
            <a:endParaRPr lang="it-IT" sz="3600" b="1" kern="50" dirty="0" smtClean="0">
              <a:solidFill>
                <a:srgbClr val="3A0000"/>
              </a:solidFill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3600" b="1" kern="50" dirty="0" smtClean="0">
                <a:solidFill>
                  <a:srgbClr val="3A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di </a:t>
            </a:r>
            <a:r>
              <a:rPr lang="it-IT" sz="3600" b="1" kern="50" dirty="0">
                <a:solidFill>
                  <a:srgbClr val="3A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uno sguardo </a:t>
            </a:r>
            <a:endParaRPr lang="it-IT" sz="3600" b="1" kern="50" dirty="0" smtClean="0">
              <a:solidFill>
                <a:srgbClr val="3A0000"/>
              </a:solidFill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3600" b="1" kern="50" dirty="0" smtClean="0">
                <a:solidFill>
                  <a:srgbClr val="3A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di </a:t>
            </a:r>
            <a:r>
              <a:rPr lang="it-IT" sz="3600" b="1" kern="50" dirty="0">
                <a:solidFill>
                  <a:srgbClr val="3A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vicinanza </a:t>
            </a:r>
            <a:endParaRPr lang="it-IT" sz="3600" b="1" kern="50" dirty="0" smtClean="0">
              <a:solidFill>
                <a:srgbClr val="3A0000"/>
              </a:solidFill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3600" b="1" kern="50" dirty="0" smtClean="0">
                <a:solidFill>
                  <a:srgbClr val="3A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per </a:t>
            </a:r>
            <a:r>
              <a:rPr lang="it-IT" sz="3600" b="1" kern="50" dirty="0">
                <a:solidFill>
                  <a:srgbClr val="80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contemplare</a:t>
            </a:r>
            <a:r>
              <a:rPr lang="it-IT" sz="3600" b="1" kern="50" dirty="0">
                <a:solidFill>
                  <a:srgbClr val="3A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, </a:t>
            </a:r>
            <a:r>
              <a:rPr lang="it-IT" sz="3600" b="1" kern="50" dirty="0">
                <a:solidFill>
                  <a:srgbClr val="80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commuoversi</a:t>
            </a:r>
            <a:r>
              <a:rPr lang="it-IT" sz="3600" b="1" kern="50" dirty="0">
                <a:solidFill>
                  <a:srgbClr val="3A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 e </a:t>
            </a:r>
            <a:r>
              <a:rPr lang="it-IT" sz="3600" b="1" kern="50" dirty="0">
                <a:solidFill>
                  <a:srgbClr val="80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fermarsi</a:t>
            </a:r>
            <a:r>
              <a:rPr lang="it-IT" sz="3600" b="1" kern="50" dirty="0">
                <a:solidFill>
                  <a:srgbClr val="3A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 davanti all’altro </a:t>
            </a:r>
            <a:r>
              <a:rPr lang="it-IT" sz="3600" b="1" kern="50" dirty="0" smtClean="0">
                <a:solidFill>
                  <a:srgbClr val="3A0000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... </a:t>
            </a:r>
            <a:endParaRPr lang="it-IT" sz="2000" kern="50" dirty="0">
              <a:solidFill>
                <a:srgbClr val="3A0000"/>
              </a:solidFill>
              <a:effectLst/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943490" y="356100"/>
            <a:ext cx="7510699" cy="10895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it-IT" sz="3600" b="1" i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L’accompagnamento personale </a:t>
            </a:r>
            <a:endParaRPr lang="it-IT" sz="3600" b="1" i="1" kern="50" dirty="0" smtClean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it-IT" sz="3600" b="1" i="1" kern="50" dirty="0" smtClean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dei </a:t>
            </a:r>
            <a:r>
              <a:rPr lang="it-IT" sz="3600" b="1" i="1" kern="50" dirty="0"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processi di crescita</a:t>
            </a:r>
            <a:endParaRPr lang="it-IT" sz="2000" kern="50" dirty="0"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739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73768" y="409291"/>
            <a:ext cx="95290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it-IT" sz="3600" b="1" kern="50" dirty="0">
                <a:solidFill>
                  <a:srgbClr val="000066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I ministri ordinati e gli altri operatori pastorali possono rendere presente </a:t>
            </a:r>
            <a:endParaRPr lang="it-IT" sz="3600" b="1" kern="50" dirty="0" smtClean="0">
              <a:solidFill>
                <a:srgbClr val="000066"/>
              </a:solidFill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it-IT" sz="3600" b="1" kern="50" dirty="0" smtClean="0">
                <a:solidFill>
                  <a:srgbClr val="000066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la </a:t>
            </a:r>
            <a:r>
              <a:rPr lang="it-IT" sz="3600" b="1" kern="50" dirty="0">
                <a:solidFill>
                  <a:srgbClr val="000066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fragranza </a:t>
            </a:r>
            <a:endParaRPr lang="it-IT" sz="3600" b="1" kern="50" dirty="0" smtClean="0">
              <a:solidFill>
                <a:srgbClr val="000066"/>
              </a:solidFill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it-IT" sz="3600" b="1" kern="50" dirty="0" smtClean="0">
                <a:solidFill>
                  <a:srgbClr val="000066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della </a:t>
            </a:r>
            <a:r>
              <a:rPr lang="it-IT" sz="3600" b="1" kern="50" dirty="0">
                <a:solidFill>
                  <a:srgbClr val="000066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presenza vicina di </a:t>
            </a:r>
            <a:r>
              <a:rPr lang="it-IT" sz="3600" b="1" kern="50" dirty="0" smtClean="0">
                <a:solidFill>
                  <a:srgbClr val="000066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Gesù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it-IT" sz="3600" b="1" kern="50" dirty="0" smtClean="0">
                <a:solidFill>
                  <a:srgbClr val="000066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ed </a:t>
            </a:r>
            <a:r>
              <a:rPr lang="it-IT" sz="3600" b="1" kern="50" dirty="0">
                <a:solidFill>
                  <a:srgbClr val="000066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il suo sguardo </a:t>
            </a:r>
            <a:r>
              <a:rPr lang="it-IT" sz="3600" b="1" kern="50" dirty="0" smtClean="0">
                <a:solidFill>
                  <a:srgbClr val="000066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personale</a:t>
            </a:r>
            <a:r>
              <a:rPr lang="it-IT" sz="3600" b="1" kern="50" dirty="0">
                <a:solidFill>
                  <a:srgbClr val="000066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  <a:endParaRPr lang="it-IT" sz="3600" kern="50" dirty="0">
              <a:solidFill>
                <a:srgbClr val="000066"/>
              </a:solidFill>
              <a:latin typeface="Liberation Serif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 rot="16200000">
            <a:off x="-3187290" y="3194690"/>
            <a:ext cx="6858003" cy="468626"/>
          </a:xfrm>
          <a:prstGeom prst="rect">
            <a:avLst/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 rot="16200000">
            <a:off x="-2478347" y="3547030"/>
            <a:ext cx="538552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01688" algn="l"/>
              </a:tabLst>
            </a:pPr>
            <a:r>
              <a:rPr lang="it-IT" sz="28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 </a:t>
            </a:r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it-IT" sz="28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ccompagnamento…</a:t>
            </a:r>
            <a:endParaRPr lang="it-IT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73768" y="4070688"/>
            <a:ext cx="4973053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it-IT" sz="3600" b="1" kern="50" dirty="0">
                <a:solidFill>
                  <a:srgbClr val="000066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si tratta di coltivare </a:t>
            </a:r>
          </a:p>
          <a:p>
            <a:pPr>
              <a:lnSpc>
                <a:spcPct val="90000"/>
              </a:lnSpc>
            </a:pPr>
            <a:r>
              <a:rPr lang="it-IT" sz="3600" b="1" kern="50" dirty="0">
                <a:solidFill>
                  <a:srgbClr val="000066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e di mettere in atto </a:t>
            </a:r>
          </a:p>
          <a:p>
            <a:pPr>
              <a:lnSpc>
                <a:spcPct val="90000"/>
              </a:lnSpc>
            </a:pPr>
            <a:r>
              <a:rPr lang="it-IT" sz="3600" b="1" kern="50" dirty="0">
                <a:solidFill>
                  <a:srgbClr val="000066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l’accompagnamento </a:t>
            </a:r>
          </a:p>
          <a:p>
            <a:pPr>
              <a:lnSpc>
                <a:spcPct val="90000"/>
              </a:lnSpc>
            </a:pPr>
            <a:r>
              <a:rPr lang="it-IT" sz="3600" b="1" kern="50" dirty="0">
                <a:solidFill>
                  <a:srgbClr val="000066"/>
                </a:solidFill>
                <a:latin typeface="Liberation Serif"/>
                <a:ea typeface="SimSun" panose="02010600030101010101" pitchFamily="2" charset="-122"/>
                <a:cs typeface="Lucida Sans" panose="020B0602030504020204" pitchFamily="34" charset="0"/>
              </a:rPr>
              <a:t>delle persone ...</a:t>
            </a:r>
          </a:p>
        </p:txBody>
      </p:sp>
    </p:spTree>
    <p:extLst>
      <p:ext uri="{BB962C8B-B14F-4D97-AF65-F5344CB8AC3E}">
        <p14:creationId xmlns:p14="http://schemas.microsoft.com/office/powerpoint/2010/main" val="41590028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17" y="1009410"/>
            <a:ext cx="4860758" cy="451741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849" y="1900989"/>
            <a:ext cx="2352442" cy="218974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82" y="716704"/>
            <a:ext cx="4962525" cy="4810125"/>
          </a:xfrm>
          <a:prstGeom prst="ellipse">
            <a:avLst/>
          </a:prstGeom>
          <a:effectLst>
            <a:glow rad="1905000">
              <a:schemeClr val="accent4">
                <a:lumMod val="75000"/>
                <a:alpha val="40000"/>
              </a:schemeClr>
            </a:glow>
            <a:outerShdw blurRad="50800" dist="50800" dir="5400000" sx="119000" sy="119000" algn="ctr" rotWithShape="0">
              <a:schemeClr val="bg1"/>
            </a:outerShdw>
          </a:effec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86" y="65042"/>
            <a:ext cx="6978315" cy="640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4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7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3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" y="0"/>
            <a:ext cx="12184602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5160936" y="0"/>
            <a:ext cx="7156518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20000"/>
              </a:lnSpc>
            </a:pPr>
            <a:r>
              <a:rPr lang="it-IT" sz="60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 popolo per </a:t>
            </a:r>
            <a:r>
              <a:rPr lang="it-IT" sz="6000" b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tutti</a:t>
            </a:r>
            <a:endParaRPr lang="it-IT" sz="6000" b="1" dirty="0">
              <a:ln/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096000" y="1359202"/>
            <a:ext cx="5679013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4000" b="1" dirty="0" smtClean="0">
                <a:effectLst>
                  <a:glow rad="177800">
                    <a:schemeClr val="bg1">
                      <a:alpha val="34000"/>
                    </a:schemeClr>
                  </a:glow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La </a:t>
            </a:r>
            <a:r>
              <a:rPr lang="it-IT" sz="4000" b="1" dirty="0">
                <a:effectLst>
                  <a:glow rad="177800">
                    <a:schemeClr val="bg1">
                      <a:alpha val="34000"/>
                    </a:schemeClr>
                  </a:glow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salvezza </a:t>
            </a:r>
            <a:endParaRPr lang="it-IT" sz="4000" b="1" dirty="0" smtClean="0">
              <a:effectLst>
                <a:glow rad="177800">
                  <a:schemeClr val="bg1">
                    <a:alpha val="34000"/>
                  </a:schemeClr>
                </a:glow>
                <a:outerShdw blurRad="50800" dist="50800" dir="5400000" algn="ctr" rotWithShape="0">
                  <a:schemeClr val="bg1">
                    <a:alpha val="69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it-IT" sz="4000" b="1" dirty="0" smtClean="0">
                <a:effectLst>
                  <a:glow rad="177800">
                    <a:schemeClr val="bg1">
                      <a:alpha val="34000"/>
                    </a:schemeClr>
                  </a:glow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che </a:t>
            </a:r>
            <a:r>
              <a:rPr lang="it-IT" sz="4000" b="1" dirty="0">
                <a:effectLst>
                  <a:glow rad="177800">
                    <a:schemeClr val="bg1">
                      <a:alpha val="34000"/>
                    </a:schemeClr>
                  </a:glow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Dio </a:t>
            </a:r>
            <a:endParaRPr lang="it-IT" sz="4000" b="1" dirty="0" smtClean="0">
              <a:effectLst>
                <a:glow rad="177800">
                  <a:schemeClr val="bg1">
                    <a:alpha val="34000"/>
                  </a:schemeClr>
                </a:glow>
                <a:outerShdw blurRad="50800" dist="50800" dir="5400000" algn="ctr" rotWithShape="0">
                  <a:schemeClr val="bg1">
                    <a:alpha val="69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it-IT" sz="4000" b="1" dirty="0" smtClean="0">
                <a:effectLst>
                  <a:glow rad="177800">
                    <a:schemeClr val="bg1">
                      <a:alpha val="34000"/>
                    </a:schemeClr>
                  </a:glow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ci </a:t>
            </a:r>
            <a:r>
              <a:rPr lang="it-IT" sz="4000" b="1" dirty="0">
                <a:effectLst>
                  <a:glow rad="177800">
                    <a:schemeClr val="bg1">
                      <a:alpha val="34000"/>
                    </a:schemeClr>
                  </a:glow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offre </a:t>
            </a:r>
          </a:p>
          <a:p>
            <a:pPr algn="r"/>
            <a:r>
              <a:rPr lang="it-IT" sz="4000" b="1" dirty="0" smtClean="0">
                <a:effectLst>
                  <a:glow rad="177800">
                    <a:schemeClr val="bg1">
                      <a:alpha val="34000"/>
                    </a:schemeClr>
                  </a:glow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è </a:t>
            </a:r>
            <a:r>
              <a:rPr lang="it-IT" sz="4000" b="1" dirty="0">
                <a:effectLst>
                  <a:glow rad="177800">
                    <a:schemeClr val="bg1">
                      <a:alpha val="34000"/>
                    </a:schemeClr>
                  </a:glow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gratuita</a:t>
            </a:r>
          </a:p>
          <a:p>
            <a:pPr algn="r"/>
            <a:endParaRPr lang="it-IT" sz="3600" b="1" dirty="0">
              <a:effectLst>
                <a:glow rad="177800">
                  <a:schemeClr val="bg1">
                    <a:alpha val="34000"/>
                  </a:schemeClr>
                </a:glow>
                <a:outerShdw blurRad="50800" dist="50800" dir="5400000" algn="ctr" rotWithShape="0">
                  <a:schemeClr val="bg1">
                    <a:alpha val="69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it-IT" sz="4000" b="1" dirty="0">
                <a:effectLst>
                  <a:glow rad="177800">
                    <a:schemeClr val="bg1">
                      <a:alpha val="34000"/>
                    </a:schemeClr>
                  </a:glow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è opera </a:t>
            </a:r>
            <a:endParaRPr lang="it-IT" sz="4000" b="1" dirty="0" smtClean="0">
              <a:effectLst>
                <a:glow rad="177800">
                  <a:schemeClr val="bg1">
                    <a:alpha val="34000"/>
                  </a:schemeClr>
                </a:glow>
                <a:outerShdw blurRad="50800" dist="50800" dir="5400000" algn="ctr" rotWithShape="0">
                  <a:schemeClr val="bg1">
                    <a:alpha val="69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it-IT" sz="4000" b="1" dirty="0" smtClean="0">
                <a:effectLst>
                  <a:glow rad="177800">
                    <a:schemeClr val="bg1">
                      <a:alpha val="34000"/>
                    </a:schemeClr>
                  </a:glow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della </a:t>
            </a:r>
            <a:r>
              <a:rPr lang="it-IT" sz="4000" b="1" dirty="0">
                <a:effectLst>
                  <a:glow rad="177800">
                    <a:schemeClr val="bg1">
                      <a:alpha val="34000"/>
                    </a:schemeClr>
                  </a:glow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sua </a:t>
            </a:r>
            <a:endParaRPr lang="it-IT" sz="4000" b="1" dirty="0" smtClean="0">
              <a:effectLst>
                <a:glow rad="177800">
                  <a:schemeClr val="bg1">
                    <a:alpha val="34000"/>
                  </a:schemeClr>
                </a:glow>
                <a:outerShdw blurRad="50800" dist="50800" dir="5400000" algn="ctr" rotWithShape="0">
                  <a:schemeClr val="bg1">
                    <a:alpha val="69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it-IT" sz="4400" b="1" dirty="0" smtClean="0">
                <a:effectLst>
                  <a:glow rad="177800">
                    <a:schemeClr val="bg1">
                      <a:alpha val="34000"/>
                    </a:schemeClr>
                  </a:glow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misericordia</a:t>
            </a:r>
            <a:endParaRPr lang="it-IT" sz="4400" b="1" dirty="0">
              <a:effectLst>
                <a:glow rad="177800">
                  <a:schemeClr val="bg1">
                    <a:alpha val="34000"/>
                  </a:schemeClr>
                </a:glow>
                <a:outerShdw blurRad="50800" dist="50800" dir="5400000" algn="ctr" rotWithShape="0">
                  <a:schemeClr val="bg1">
                    <a:alpha val="69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it-IT" sz="1100" dirty="0">
              <a:effectLst>
                <a:glow rad="177800">
                  <a:schemeClr val="bg1">
                    <a:alpha val="34000"/>
                  </a:schemeClr>
                </a:glow>
                <a:outerShdw blurRad="50800" dist="50800" dir="5400000" algn="ctr" rotWithShape="0">
                  <a:schemeClr val="bg1">
                    <a:alpha val="69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 rot="16200000">
            <a:off x="-3187290" y="3194689"/>
            <a:ext cx="6858003" cy="468626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 rot="16200000">
            <a:off x="-2450583" y="3105228"/>
            <a:ext cx="5329993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 popolo per tutti</a:t>
            </a:r>
            <a:endParaRPr lang="it-IT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9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" r="4103"/>
          <a:stretch/>
        </p:blipFill>
        <p:spPr>
          <a:xfrm>
            <a:off x="7398" y="0"/>
            <a:ext cx="12194127" cy="6944092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5436371" y="389993"/>
            <a:ext cx="642676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it-IT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salvezza è offerta a tutti</a:t>
            </a:r>
          </a:p>
          <a:p>
            <a:pPr algn="r">
              <a:spcAft>
                <a:spcPts val="0"/>
              </a:spcAft>
            </a:pPr>
            <a:r>
              <a:rPr lang="it-IT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r">
              <a:spcAft>
                <a:spcPts val="0"/>
              </a:spcAft>
            </a:pPr>
            <a:r>
              <a:rPr lang="it-IT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r">
              <a:spcAft>
                <a:spcPts val="0"/>
              </a:spcAft>
            </a:pPr>
            <a:r>
              <a:rPr lang="it-IT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r">
              <a:spcAft>
                <a:spcPts val="0"/>
              </a:spcAft>
            </a:pPr>
            <a:r>
              <a:rPr lang="it-IT" sz="4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non </a:t>
            </a:r>
            <a:r>
              <a:rPr lang="it-IT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isolatamente, </a:t>
            </a:r>
          </a:p>
          <a:p>
            <a:pPr algn="r">
              <a:spcAft>
                <a:spcPts val="0"/>
              </a:spcAft>
            </a:pPr>
            <a:r>
              <a:rPr lang="it-IT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uno ad uno,</a:t>
            </a:r>
          </a:p>
          <a:p>
            <a:pPr algn="r">
              <a:spcAft>
                <a:spcPts val="0"/>
              </a:spcAft>
            </a:pPr>
            <a:r>
              <a:rPr lang="it-IT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 insieme </a:t>
            </a:r>
            <a:endParaRPr lang="it-IT" sz="40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it-IT" sz="4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come Chiesa</a:t>
            </a:r>
            <a:endParaRPr lang="it-IT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 rot="16200000">
            <a:off x="-3230335" y="3237734"/>
            <a:ext cx="6944093" cy="468626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 rot="16200000">
            <a:off x="-2450583" y="3105228"/>
            <a:ext cx="5329993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 popolo per tutti</a:t>
            </a:r>
            <a:endParaRPr lang="it-IT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9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44"/>
          <a:stretch/>
        </p:blipFill>
        <p:spPr>
          <a:xfrm>
            <a:off x="0" y="-48127"/>
            <a:ext cx="12442521" cy="6906127"/>
          </a:xfrm>
          <a:prstGeom prst="rect">
            <a:avLst/>
          </a:prstGeom>
        </p:spPr>
      </p:pic>
      <p:sp>
        <p:nvSpPr>
          <p:cNvPr id="4" name="Goccia 3"/>
          <p:cNvSpPr/>
          <p:nvPr/>
        </p:nvSpPr>
        <p:spPr>
          <a:xfrm flipH="1">
            <a:off x="0" y="-48127"/>
            <a:ext cx="6232358" cy="4090738"/>
          </a:xfrm>
          <a:prstGeom prst="teardrop">
            <a:avLst/>
          </a:prstGeom>
          <a:solidFill>
            <a:schemeClr val="accent1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533105" y="351081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2060">
                      <a:alpha val="99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come popolo </a:t>
            </a:r>
            <a:endParaRPr lang="it-IT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2060">
                    <a:alpha val="99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2060">
                      <a:alpha val="99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che 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2060">
                      <a:alpha val="99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ha il compito </a:t>
            </a:r>
            <a:endParaRPr lang="it-IT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2060">
                    <a:alpha val="99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2060">
                      <a:alpha val="99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di 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2060">
                      <a:alpha val="99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essere fermento di Dio </a:t>
            </a:r>
          </a:p>
          <a:p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2060">
                      <a:alpha val="99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in mezzo all’umanità</a:t>
            </a:r>
          </a:p>
        </p:txBody>
      </p:sp>
      <p:sp>
        <p:nvSpPr>
          <p:cNvPr id="5" name="Rettangolo 4"/>
          <p:cNvSpPr/>
          <p:nvPr/>
        </p:nvSpPr>
        <p:spPr>
          <a:xfrm rot="16200000">
            <a:off x="-3211355" y="3170625"/>
            <a:ext cx="6906133" cy="468626"/>
          </a:xfrm>
          <a:prstGeom prst="rect">
            <a:avLst/>
          </a:prstGeom>
          <a:solidFill>
            <a:schemeClr val="accent5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 rot="16200000">
            <a:off x="-2469286" y="3086526"/>
            <a:ext cx="5367399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 popolo per tutti</a:t>
            </a:r>
            <a:endParaRPr lang="it-IT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45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77547" y="3312887"/>
            <a:ext cx="5656036" cy="6919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it-IT" sz="3600" dirty="0">
                <a:latin typeface="Arial Rounded MT Bold" panose="020F0704030504030204" pitchFamily="34" charset="0"/>
              </a:rPr>
              <a:t>Un popolo dai molti volti </a:t>
            </a:r>
          </a:p>
        </p:txBody>
      </p:sp>
    </p:spTree>
    <p:extLst>
      <p:ext uri="{BB962C8B-B14F-4D97-AF65-F5344CB8AC3E}">
        <p14:creationId xmlns:p14="http://schemas.microsoft.com/office/powerpoint/2010/main" val="329088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15"/>
          <a:stretch/>
        </p:blipFill>
        <p:spPr>
          <a:xfrm>
            <a:off x="386711" y="2951951"/>
            <a:ext cx="6540285" cy="390604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Rettangolo 1"/>
          <p:cNvSpPr/>
          <p:nvPr/>
        </p:nvSpPr>
        <p:spPr>
          <a:xfrm>
            <a:off x="7016309" y="3824649"/>
            <a:ext cx="46133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ma </a:t>
            </a:r>
            <a:r>
              <a:rPr lang="it-IT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ha il </a:t>
            </a:r>
            <a:r>
              <a:rPr lang="it-IT" sz="3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volto</a:t>
            </a:r>
          </a:p>
          <a:p>
            <a:pPr>
              <a:spcAft>
                <a:spcPts val="0"/>
              </a:spcAft>
            </a:pPr>
            <a:r>
              <a:rPr lang="it-IT" sz="3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delle </a:t>
            </a:r>
            <a:r>
              <a:rPr lang="it-IT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tante </a:t>
            </a:r>
            <a:r>
              <a:rPr lang="it-IT" sz="3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culture</a:t>
            </a:r>
          </a:p>
          <a:p>
            <a:pPr>
              <a:spcAft>
                <a:spcPts val="0"/>
              </a:spcAft>
            </a:pPr>
            <a:r>
              <a:rPr lang="it-IT" sz="3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e </a:t>
            </a:r>
            <a:r>
              <a:rPr lang="it-IT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dei tanti popoli </a:t>
            </a:r>
          </a:p>
          <a:p>
            <a:pPr>
              <a:spcAft>
                <a:spcPts val="0"/>
              </a:spcAft>
            </a:pPr>
            <a:r>
              <a:rPr lang="it-IT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in cui è accolto </a:t>
            </a:r>
            <a:endParaRPr lang="it-IT" sz="3600" dirty="0" smtClean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3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e </a:t>
            </a:r>
            <a:r>
              <a:rPr lang="it-IT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radicato </a:t>
            </a:r>
          </a:p>
        </p:txBody>
      </p:sp>
      <p:sp>
        <p:nvSpPr>
          <p:cNvPr id="3" name="Rettangolo 2"/>
          <p:cNvSpPr/>
          <p:nvPr/>
        </p:nvSpPr>
        <p:spPr>
          <a:xfrm rot="16200000">
            <a:off x="-3187290" y="3194689"/>
            <a:ext cx="6858003" cy="46862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 rot="16200000">
            <a:off x="-2450583" y="3105228"/>
            <a:ext cx="5329993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 popolo dai molti volti</a:t>
            </a:r>
            <a:endParaRPr lang="it-IT" sz="2800" b="1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857" y="-1"/>
            <a:ext cx="6577143" cy="370409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Rettangolo 6"/>
          <p:cNvSpPr/>
          <p:nvPr/>
        </p:nvSpPr>
        <p:spPr>
          <a:xfrm>
            <a:off x="1350190" y="399524"/>
            <a:ext cx="46133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Il cristianesimo </a:t>
            </a:r>
          </a:p>
          <a:p>
            <a:pPr>
              <a:spcAft>
                <a:spcPts val="0"/>
              </a:spcAft>
            </a:pPr>
            <a:r>
              <a:rPr lang="it-IT" sz="3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non </a:t>
            </a:r>
            <a:r>
              <a:rPr lang="it-IT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ha un unico modello culturale,</a:t>
            </a:r>
          </a:p>
          <a:p>
            <a:pPr>
              <a:spcAft>
                <a:spcPts val="0"/>
              </a:spcAft>
            </a:pPr>
            <a:r>
              <a:rPr lang="it-IT" sz="3600" dirty="0">
                <a:latin typeface="Arial Rounded MT Bold" panose="020F0704030504030204" pitchFamily="34" charset="0"/>
              </a:rPr>
              <a:t> </a:t>
            </a:r>
            <a:endParaRPr lang="it-IT" sz="36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37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3402</TotalTime>
  <Words>1778</Words>
  <Application>Microsoft Office PowerPoint</Application>
  <PresentationFormat>Widescreen</PresentationFormat>
  <Paragraphs>582</Paragraphs>
  <Slides>49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60" baseType="lpstr">
      <vt:lpstr>SimSun</vt:lpstr>
      <vt:lpstr>Arial</vt:lpstr>
      <vt:lpstr>Arial Rounded MT Bold</vt:lpstr>
      <vt:lpstr>Calibri</vt:lpstr>
      <vt:lpstr>Calibri Light</vt:lpstr>
      <vt:lpstr>Liberation Serif</vt:lpstr>
      <vt:lpstr>Lucida Sans</vt:lpstr>
      <vt:lpstr>Symbol</vt:lpstr>
      <vt:lpstr>Times New Roman</vt:lpstr>
      <vt:lpstr>Victorian LET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 Balduit</dc:creator>
  <cp:lastModifiedBy>Servizio Informatico, Diocesi di Vittorio Veneto</cp:lastModifiedBy>
  <cp:revision>101</cp:revision>
  <dcterms:created xsi:type="dcterms:W3CDTF">2017-01-29T15:47:50Z</dcterms:created>
  <dcterms:modified xsi:type="dcterms:W3CDTF">2017-02-24T18:13:15Z</dcterms:modified>
</cp:coreProperties>
</file>