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9" r:id="rId3"/>
    <p:sldId id="281" r:id="rId4"/>
    <p:sldId id="290" r:id="rId5"/>
    <p:sldId id="286" r:id="rId6"/>
    <p:sldId id="291" r:id="rId7"/>
    <p:sldId id="288" r:id="rId8"/>
    <p:sldId id="292" r:id="rId9"/>
    <p:sldId id="285" r:id="rId10"/>
    <p:sldId id="293" r:id="rId11"/>
    <p:sldId id="294" r:id="rId12"/>
  </p:sldIdLst>
  <p:sldSz cx="9144000" cy="6858000" type="screen4x3"/>
  <p:notesSz cx="6735763" cy="98663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94660"/>
  </p:normalViewPr>
  <p:slideViewPr>
    <p:cSldViewPr>
      <p:cViewPr varScale="1">
        <p:scale>
          <a:sx n="115" d="100"/>
          <a:sy n="115" d="100"/>
        </p:scale>
        <p:origin x="152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00C6BD8B-BB63-4FB2-B278-5BCA2E7A5B92}" type="datetimeFigureOut">
              <a:rPr lang="it-IT" smtClean="0"/>
              <a:pPr/>
              <a:t>02/10/2015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5640FCC-86BD-4C3E-9822-DF7D07B39B8D}"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50000"/>
              </a:schemeClr>
            </a:gs>
            <a:gs pos="100000">
              <a:schemeClr val="bg2">
                <a:shade val="30000"/>
                <a:satMod val="2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C6BD8B-BB63-4FB2-B278-5BCA2E7A5B92}" type="datetimeFigureOut">
              <a:rPr lang="it-IT" smtClean="0"/>
              <a:pPr/>
              <a:t>02/10/2015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640FCC-86BD-4C3E-9822-DF7D07B39B8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secondoannuncio.it/art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2492896"/>
            <a:ext cx="9144000" cy="4365104"/>
          </a:xfrm>
        </p:spPr>
        <p:txBody>
          <a:bodyPr>
            <a:normAutofit/>
          </a:bodyPr>
          <a:lstStyle/>
          <a:p>
            <a:r>
              <a:rPr lang="it-IT" dirty="0" smtClean="0"/>
              <a:t/>
            </a:r>
            <a:br>
              <a:rPr lang="it-IT" dirty="0" smtClean="0"/>
            </a:br>
            <a:r>
              <a:rPr lang="it-IT" dirty="0"/>
              <a:t/>
            </a:r>
            <a:br>
              <a:rPr lang="it-IT" dirty="0"/>
            </a:br>
            <a:r>
              <a:rPr lang="it-IT" dirty="0" smtClean="0"/>
              <a:t/>
            </a:r>
            <a:br>
              <a:rPr lang="it-IT" dirty="0" smtClean="0"/>
            </a:br>
            <a:r>
              <a:rPr lang="it-IT" dirty="0"/>
              <a:t/>
            </a:r>
            <a:br>
              <a:rPr lang="it-IT" dirty="0"/>
            </a:br>
            <a:r>
              <a:rPr lang="it-IT" b="1" dirty="0" smtClean="0">
                <a:solidFill>
                  <a:schemeClr val="bg1"/>
                </a:solidFill>
                <a:effectLst>
                  <a:outerShdw blurRad="38100" dist="38100" dir="2700000" algn="tl">
                    <a:srgbClr val="000000">
                      <a:alpha val="43137"/>
                    </a:srgbClr>
                  </a:outerShdw>
                </a:effectLst>
                <a:latin typeface="Tempus Sans ITC" pitchFamily="82" charset="0"/>
              </a:rPr>
              <a:t/>
            </a:r>
            <a:br>
              <a:rPr lang="it-IT" b="1" dirty="0" smtClean="0">
                <a:solidFill>
                  <a:schemeClr val="bg1"/>
                </a:solidFill>
                <a:effectLst>
                  <a:outerShdw blurRad="38100" dist="38100" dir="2700000" algn="tl">
                    <a:srgbClr val="000000">
                      <a:alpha val="43137"/>
                    </a:srgbClr>
                  </a:outerShdw>
                </a:effectLst>
                <a:latin typeface="Tempus Sans ITC" pitchFamily="82" charset="0"/>
              </a:rPr>
            </a:br>
            <a:r>
              <a:rPr lang="it-IT" sz="2200" b="1" dirty="0" smtClean="0">
                <a:solidFill>
                  <a:schemeClr val="bg1"/>
                </a:solidFill>
                <a:effectLst>
                  <a:outerShdw blurRad="38100" dist="38100" dir="2700000" algn="tl">
                    <a:srgbClr val="000000">
                      <a:alpha val="43137"/>
                    </a:srgbClr>
                  </a:outerShdw>
                </a:effectLst>
                <a:latin typeface="Tempus Sans ITC" pitchFamily="82" charset="0"/>
              </a:rPr>
              <a:t>Primi passi, Vincent Van Gogh, 1890, </a:t>
            </a:r>
            <a:r>
              <a:rPr lang="it-IT" sz="2200" b="1" dirty="0" err="1" smtClean="0">
                <a:solidFill>
                  <a:schemeClr val="bg1"/>
                </a:solidFill>
                <a:effectLst>
                  <a:outerShdw blurRad="38100" dist="38100" dir="2700000" algn="tl">
                    <a:srgbClr val="000000">
                      <a:alpha val="43137"/>
                    </a:srgbClr>
                  </a:outerShdw>
                </a:effectLst>
                <a:latin typeface="Tempus Sans ITC" pitchFamily="82" charset="0"/>
              </a:rPr>
              <a:t>Metropolitan</a:t>
            </a:r>
            <a:r>
              <a:rPr lang="it-IT" sz="2200" b="1" dirty="0" smtClean="0">
                <a:solidFill>
                  <a:schemeClr val="bg1"/>
                </a:solidFill>
                <a:effectLst>
                  <a:outerShdw blurRad="38100" dist="38100" dir="2700000" algn="tl">
                    <a:srgbClr val="000000">
                      <a:alpha val="43137"/>
                    </a:srgbClr>
                  </a:outerShdw>
                </a:effectLst>
                <a:latin typeface="Tempus Sans ITC" pitchFamily="82" charset="0"/>
              </a:rPr>
              <a:t> </a:t>
            </a:r>
            <a:r>
              <a:rPr lang="it-IT" sz="2200" b="1" dirty="0" err="1" smtClean="0">
                <a:solidFill>
                  <a:schemeClr val="bg1"/>
                </a:solidFill>
                <a:effectLst>
                  <a:outerShdw blurRad="38100" dist="38100" dir="2700000" algn="tl">
                    <a:srgbClr val="000000">
                      <a:alpha val="43137"/>
                    </a:srgbClr>
                  </a:outerShdw>
                </a:effectLst>
                <a:latin typeface="Tempus Sans ITC" pitchFamily="82" charset="0"/>
              </a:rPr>
              <a:t>Museum</a:t>
            </a:r>
            <a:r>
              <a:rPr lang="it-IT" sz="2200" b="1" dirty="0" smtClean="0">
                <a:solidFill>
                  <a:schemeClr val="bg1"/>
                </a:solidFill>
                <a:effectLst>
                  <a:outerShdw blurRad="38100" dist="38100" dir="2700000" algn="tl">
                    <a:srgbClr val="000000">
                      <a:alpha val="43137"/>
                    </a:srgbClr>
                  </a:outerShdw>
                </a:effectLst>
                <a:latin typeface="Tempus Sans ITC" pitchFamily="82" charset="0"/>
              </a:rPr>
              <a:t>, New York</a:t>
            </a:r>
            <a:endParaRPr lang="it-IT" sz="2200" b="1" dirty="0">
              <a:solidFill>
                <a:schemeClr val="bg1"/>
              </a:solidFill>
              <a:effectLst>
                <a:outerShdw blurRad="38100" dist="38100" dir="2700000" algn="tl">
                  <a:srgbClr val="000000">
                    <a:alpha val="43137"/>
                  </a:srgbClr>
                </a:outerShdw>
              </a:effectLst>
              <a:latin typeface="Tempus Sans ITC" pitchFamily="82" charset="0"/>
            </a:endParaRPr>
          </a:p>
        </p:txBody>
      </p:sp>
      <p:sp>
        <p:nvSpPr>
          <p:cNvPr id="3" name="Rettangolo 2"/>
          <p:cNvSpPr/>
          <p:nvPr/>
        </p:nvSpPr>
        <p:spPr>
          <a:xfrm>
            <a:off x="1403648" y="188640"/>
            <a:ext cx="7128792" cy="1138773"/>
          </a:xfrm>
          <a:prstGeom prst="rect">
            <a:avLst/>
          </a:prstGeom>
        </p:spPr>
        <p:txBody>
          <a:bodyPr wrap="square">
            <a:spAutoFit/>
          </a:bodyPr>
          <a:lstStyle/>
          <a:p>
            <a:r>
              <a:rPr lang="it-IT" sz="3200" b="1" dirty="0" smtClean="0">
                <a:solidFill>
                  <a:schemeClr val="bg1"/>
                </a:solidFill>
                <a:effectLst>
                  <a:outerShdw blurRad="38100" dist="38100" dir="2700000" algn="tl">
                    <a:srgbClr val="000000">
                      <a:alpha val="43137"/>
                    </a:srgbClr>
                  </a:outerShdw>
                </a:effectLst>
                <a:latin typeface="Tempus Sans ITC" pitchFamily="82" charset="0"/>
              </a:rPr>
              <a:t>1. LA FAMIGLIA SI PRENDE CURA</a:t>
            </a:r>
            <a:r>
              <a:rPr lang="it-IT" sz="3600" b="1" dirty="0">
                <a:solidFill>
                  <a:schemeClr val="bg1"/>
                </a:solidFill>
                <a:effectLst>
                  <a:outerShdw blurRad="38100" dist="38100" dir="2700000" algn="tl">
                    <a:srgbClr val="000000">
                      <a:alpha val="43137"/>
                    </a:srgbClr>
                  </a:outerShdw>
                </a:effectLst>
                <a:latin typeface="Tempus Sans ITC" pitchFamily="82" charset="0"/>
              </a:rPr>
              <a:t/>
            </a:r>
            <a:br>
              <a:rPr lang="it-IT" sz="3600" b="1" dirty="0">
                <a:solidFill>
                  <a:schemeClr val="bg1"/>
                </a:solidFill>
                <a:effectLst>
                  <a:outerShdw blurRad="38100" dist="38100" dir="2700000" algn="tl">
                    <a:srgbClr val="000000">
                      <a:alpha val="43137"/>
                    </a:srgbClr>
                  </a:outerShdw>
                </a:effectLst>
                <a:latin typeface="Tempus Sans ITC" pitchFamily="82" charset="0"/>
              </a:rPr>
            </a:br>
            <a:r>
              <a:rPr lang="it-IT" b="1" dirty="0">
                <a:solidFill>
                  <a:schemeClr val="bg1"/>
                </a:solidFill>
                <a:effectLst>
                  <a:outerShdw blurRad="38100" dist="38100" dir="2700000" algn="tl">
                    <a:srgbClr val="000000">
                      <a:alpha val="43137"/>
                    </a:srgbClr>
                  </a:outerShdw>
                </a:effectLst>
                <a:latin typeface="Tempus Sans ITC" pitchFamily="82" charset="0"/>
              </a:rPr>
              <a:t/>
            </a:r>
            <a:br>
              <a:rPr lang="it-IT" b="1" dirty="0">
                <a:solidFill>
                  <a:schemeClr val="bg1"/>
                </a:solidFill>
                <a:effectLst>
                  <a:outerShdw blurRad="38100" dist="38100" dir="2700000" algn="tl">
                    <a:srgbClr val="000000">
                      <a:alpha val="43137"/>
                    </a:srgbClr>
                  </a:outerShdw>
                </a:effectLst>
                <a:latin typeface="Tempus Sans ITC" pitchFamily="82" charset="0"/>
              </a:rPr>
            </a:br>
            <a:endParaRPr lang="it-IT" dirty="0"/>
          </a:p>
        </p:txBody>
      </p:sp>
      <p:pic>
        <p:nvPicPr>
          <p:cNvPr id="4" name="Immagin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9632" y="764704"/>
            <a:ext cx="6624736" cy="5285938"/>
          </a:xfrm>
          <a:prstGeom prst="rect">
            <a:avLst/>
          </a:prstGeom>
        </p:spPr>
      </p:pic>
    </p:spTree>
    <p:extLst>
      <p:ext uri="{BB962C8B-B14F-4D97-AF65-F5344CB8AC3E}">
        <p14:creationId xmlns:p14="http://schemas.microsoft.com/office/powerpoint/2010/main" val="28321589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3000">
              <a:srgbClr val="D4DEFF"/>
            </a:gs>
            <a:gs pos="83000">
              <a:srgbClr val="D4DEFF"/>
            </a:gs>
            <a:gs pos="100000">
              <a:srgbClr val="96AB94"/>
            </a:gs>
          </a:gsLst>
          <a:lin ang="2700000" scaled="1"/>
          <a:tileRect/>
        </a:gra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94722"/>
          </a:xfrm>
        </p:spPr>
        <p:txBody>
          <a:bodyPr>
            <a:normAutofit/>
          </a:bodyPr>
          <a:lstStyle/>
          <a:p>
            <a:pPr lvl="0"/>
            <a:r>
              <a:rPr lang="it-IT" sz="1800" dirty="0" smtClean="0">
                <a:latin typeface="Arial" pitchFamily="34" charset="0"/>
                <a:cs typeface="Arial" pitchFamily="34" charset="0"/>
              </a:rPr>
              <a:t>IL PELLEGRINAGGIO</a:t>
            </a:r>
            <a:br>
              <a:rPr lang="it-IT" sz="1800" dirty="0" smtClean="0">
                <a:latin typeface="Arial" pitchFamily="34" charset="0"/>
                <a:cs typeface="Arial" pitchFamily="34" charset="0"/>
              </a:rPr>
            </a:br>
            <a:r>
              <a:rPr lang="it-IT" sz="1400" dirty="0" smtClean="0">
                <a:latin typeface="Arial" pitchFamily="34" charset="0"/>
                <a:cs typeface="Arial" pitchFamily="34" charset="0"/>
              </a:rPr>
              <a:t/>
            </a:r>
            <a:br>
              <a:rPr lang="it-IT" sz="1400" dirty="0" smtClean="0">
                <a:latin typeface="Arial" pitchFamily="34" charset="0"/>
                <a:cs typeface="Arial" pitchFamily="34" charset="0"/>
              </a:rPr>
            </a:br>
            <a:r>
              <a:rPr lang="de-DE" sz="1400" i="1" dirty="0" smtClean="0">
                <a:latin typeface="Arial" pitchFamily="34" charset="0"/>
                <a:cs typeface="Arial" pitchFamily="34" charset="0"/>
              </a:rPr>
              <a:t>Emmaus</a:t>
            </a:r>
            <a:r>
              <a:rPr lang="de-DE" sz="1400" dirty="0" smtClean="0">
                <a:latin typeface="Arial" pitchFamily="34" charset="0"/>
                <a:cs typeface="Arial" pitchFamily="34" charset="0"/>
              </a:rPr>
              <a:t>, Janet Brooks-</a:t>
            </a:r>
            <a:r>
              <a:rPr lang="de-DE" sz="1400" dirty="0" err="1" smtClean="0">
                <a:latin typeface="Arial" pitchFamily="34" charset="0"/>
                <a:cs typeface="Arial" pitchFamily="34" charset="0"/>
              </a:rPr>
              <a:t>Gerloff</a:t>
            </a:r>
            <a:r>
              <a:rPr lang="de-DE" sz="1400" dirty="0" smtClean="0">
                <a:latin typeface="Arial" pitchFamily="34" charset="0"/>
                <a:cs typeface="Arial" pitchFamily="34" charset="0"/>
              </a:rPr>
              <a:t>, 1992,</a:t>
            </a:r>
            <a:r>
              <a:rPr lang="it-IT" sz="1400" dirty="0" smtClean="0">
                <a:latin typeface="Arial" pitchFamily="34" charset="0"/>
                <a:cs typeface="Arial" pitchFamily="34" charset="0"/>
              </a:rPr>
              <a:t/>
            </a:r>
            <a:br>
              <a:rPr lang="it-IT" sz="1400" dirty="0" smtClean="0">
                <a:latin typeface="Arial" pitchFamily="34" charset="0"/>
                <a:cs typeface="Arial" pitchFamily="34" charset="0"/>
              </a:rPr>
            </a:br>
            <a:r>
              <a:rPr lang="it-IT" sz="1400" dirty="0" err="1" smtClean="0">
                <a:latin typeface="Arial" pitchFamily="34" charset="0"/>
                <a:cs typeface="Arial" pitchFamily="34" charset="0"/>
              </a:rPr>
              <a:t>Kornelimunster</a:t>
            </a:r>
            <a:r>
              <a:rPr lang="it-IT" sz="1400" dirty="0" smtClean="0">
                <a:latin typeface="Arial" pitchFamily="34" charset="0"/>
                <a:cs typeface="Arial" pitchFamily="34" charset="0"/>
              </a:rPr>
              <a:t>, </a:t>
            </a:r>
            <a:r>
              <a:rPr lang="it-IT" sz="1400" dirty="0" err="1" smtClean="0">
                <a:latin typeface="Arial" pitchFamily="34" charset="0"/>
                <a:cs typeface="Arial" pitchFamily="34" charset="0"/>
              </a:rPr>
              <a:t>Aachen</a:t>
            </a:r>
            <a:r>
              <a:rPr lang="it-IT" sz="1400" dirty="0" smtClean="0">
                <a:latin typeface="Arial" pitchFamily="34" charset="0"/>
                <a:cs typeface="Arial" pitchFamily="34" charset="0"/>
              </a:rPr>
              <a:t/>
            </a:r>
            <a:br>
              <a:rPr lang="it-IT" sz="1400" dirty="0" smtClean="0">
                <a:latin typeface="Arial" pitchFamily="34" charset="0"/>
                <a:cs typeface="Arial" pitchFamily="34" charset="0"/>
              </a:rPr>
            </a:br>
            <a:r>
              <a:rPr lang="it-IT" sz="1400" dirty="0" smtClean="0">
                <a:latin typeface="Arial" pitchFamily="34" charset="0"/>
                <a:cs typeface="Arial" pitchFamily="34" charset="0"/>
              </a:rPr>
              <a:t> </a:t>
            </a:r>
            <a:br>
              <a:rPr lang="it-IT" sz="1400" dirty="0" smtClean="0">
                <a:latin typeface="Arial" pitchFamily="34" charset="0"/>
                <a:cs typeface="Arial" pitchFamily="34" charset="0"/>
              </a:rPr>
            </a:br>
            <a:r>
              <a:rPr lang="it-IT" sz="1400" dirty="0" smtClean="0">
                <a:latin typeface="Arial" pitchFamily="34" charset="0"/>
                <a:cs typeface="Arial" pitchFamily="34" charset="0"/>
              </a:rPr>
              <a:t>Janet </a:t>
            </a:r>
            <a:r>
              <a:rPr lang="it-IT" sz="1400" dirty="0" err="1" smtClean="0">
                <a:latin typeface="Arial" pitchFamily="34" charset="0"/>
                <a:cs typeface="Arial" pitchFamily="34" charset="0"/>
              </a:rPr>
              <a:t>Brooks-Gerloff</a:t>
            </a:r>
            <a:r>
              <a:rPr lang="it-IT" sz="1400" dirty="0" smtClean="0">
                <a:latin typeface="Arial" pitchFamily="34" charset="0"/>
                <a:cs typeface="Arial" pitchFamily="34" charset="0"/>
              </a:rPr>
              <a:t>, artista americana, madre di famiglia, scomparsa nel 2008, interpreta l’episodio dell’incontro dei discepoli di </a:t>
            </a:r>
            <a:r>
              <a:rPr lang="it-IT" sz="1400" dirty="0" err="1" smtClean="0">
                <a:latin typeface="Arial" pitchFamily="34" charset="0"/>
                <a:cs typeface="Arial" pitchFamily="34" charset="0"/>
              </a:rPr>
              <a:t>Emmaus</a:t>
            </a:r>
            <a:r>
              <a:rPr lang="it-IT" sz="1400" dirty="0" smtClean="0">
                <a:latin typeface="Arial" pitchFamily="34" charset="0"/>
                <a:cs typeface="Arial" pitchFamily="34" charset="0"/>
              </a:rPr>
              <a:t> con il Risorto (</a:t>
            </a:r>
            <a:r>
              <a:rPr lang="it-IT" sz="1400" dirty="0" err="1" smtClean="0">
                <a:latin typeface="Arial" pitchFamily="34" charset="0"/>
                <a:cs typeface="Arial" pitchFamily="34" charset="0"/>
              </a:rPr>
              <a:t>Lc</a:t>
            </a:r>
            <a:r>
              <a:rPr lang="it-IT" sz="1400" dirty="0" smtClean="0">
                <a:latin typeface="Arial" pitchFamily="34" charset="0"/>
                <a:cs typeface="Arial" pitchFamily="34" charset="0"/>
              </a:rPr>
              <a:t> 24, 13-35) in modo davvero straordinario.</a:t>
            </a:r>
            <a:br>
              <a:rPr lang="it-IT" sz="1400" dirty="0" smtClean="0">
                <a:latin typeface="Arial" pitchFamily="34" charset="0"/>
                <a:cs typeface="Arial" pitchFamily="34" charset="0"/>
              </a:rPr>
            </a:br>
            <a:r>
              <a:rPr lang="it-IT" sz="1400" dirty="0" smtClean="0">
                <a:latin typeface="Arial" pitchFamily="34" charset="0"/>
                <a:cs typeface="Arial" pitchFamily="34" charset="0"/>
              </a:rPr>
              <a:t>In un paesaggio desertico sconfinato, dove dominano i toni roventi della sabbia, il cielo appare come una striscia lontana che preannuncia sul fronte destro una fitta pioggia.</a:t>
            </a:r>
            <a:br>
              <a:rPr lang="it-IT" sz="1400" dirty="0" smtClean="0">
                <a:latin typeface="Arial" pitchFamily="34" charset="0"/>
                <a:cs typeface="Arial" pitchFamily="34" charset="0"/>
              </a:rPr>
            </a:br>
            <a:r>
              <a:rPr lang="it-IT" sz="1400" dirty="0" smtClean="0">
                <a:latin typeface="Arial" pitchFamily="34" charset="0"/>
                <a:cs typeface="Arial" pitchFamily="34" charset="0"/>
              </a:rPr>
              <a:t>Due figure in primo piano si stagliano nere sul nulla. Sono colte di spalle, espediente che, se da un lato non ci permette di scorgere i volti e di svelare l’identità di questi viaggiatori, dall’altro ci consente di unirci idealmente al loro cammino, offrendo alla nostra vista il medesimo orizzonte che hanno davanti agli occhi. Il loro errare, da smarrito e incerto si fa accompagnato e sicuro grazie alla presenza discreta del Signore, descritto dall’artista mediante poche pennellate di colore scuro che ne delineano appena la sagoma. Egli c’è e diviene un sostegno per i due, come evoca nel quadro la mano destra del personaggio centrale che è appoggiata sulla sua spalla. Questo riconoscere Gesù fa del viaggio di questi due uomini un’esperienza capace di cambiarli per sempre, di farli </a:t>
            </a:r>
            <a:r>
              <a:rPr lang="it-IT" sz="1400" smtClean="0">
                <a:latin typeface="Arial" pitchFamily="34" charset="0"/>
                <a:cs typeface="Arial" pitchFamily="34" charset="0"/>
              </a:rPr>
              <a:t>diventare </a:t>
            </a:r>
            <a:br>
              <a:rPr lang="it-IT" sz="1400" smtClean="0">
                <a:latin typeface="Arial" pitchFamily="34" charset="0"/>
                <a:cs typeface="Arial" pitchFamily="34" charset="0"/>
              </a:rPr>
            </a:br>
            <a:r>
              <a:rPr lang="it-IT" sz="1400" smtClean="0">
                <a:latin typeface="Arial" pitchFamily="34" charset="0"/>
                <a:cs typeface="Arial" pitchFamily="34" charset="0"/>
              </a:rPr>
              <a:t>essi </a:t>
            </a:r>
            <a:r>
              <a:rPr lang="it-IT" sz="1400" dirty="0" smtClean="0">
                <a:latin typeface="Arial" pitchFamily="34" charset="0"/>
                <a:cs typeface="Arial" pitchFamily="34" charset="0"/>
              </a:rPr>
              <a:t>stessi dei missionari.</a:t>
            </a:r>
            <a:br>
              <a:rPr lang="it-IT" sz="1400" dirty="0" smtClean="0">
                <a:latin typeface="Arial" pitchFamily="34" charset="0"/>
                <a:cs typeface="Arial" pitchFamily="34" charset="0"/>
              </a:rPr>
            </a:br>
            <a:r>
              <a:rPr lang="it-IT" sz="1400" dirty="0" smtClean="0">
                <a:latin typeface="Arial" pitchFamily="34" charset="0"/>
                <a:cs typeface="Arial" pitchFamily="34" charset="0"/>
              </a:rPr>
              <a:t>Il brano evangelico lucano, come evidenzia questo efficace dipinto, ci invita ad onorare la nostra esistenza ponendoci in cammino, lasciandoci accompagnare dal Signore e divenendo noi stessi degli accompagnatori, proprio come i discepoli di </a:t>
            </a:r>
            <a:r>
              <a:rPr lang="it-IT" sz="1400" dirty="0" err="1" smtClean="0">
                <a:latin typeface="Arial" pitchFamily="34" charset="0"/>
                <a:cs typeface="Arial" pitchFamily="34" charset="0"/>
              </a:rPr>
              <a:t>Emmaus</a:t>
            </a:r>
            <a:r>
              <a:rPr lang="it-IT" sz="1400" dirty="0" smtClean="0">
                <a:latin typeface="Arial" pitchFamily="34" charset="0"/>
                <a:cs typeface="Arial" pitchFamily="34" charset="0"/>
              </a:rPr>
              <a:t>. Questo è anche l’atteggiamento di ogni genitore che si pone con delicatezza e amore a fianco ai propri figli, giorno dopo giorno.</a:t>
            </a:r>
            <a:br>
              <a:rPr lang="it-IT" sz="1400" dirty="0" smtClean="0">
                <a:latin typeface="Arial" pitchFamily="34" charset="0"/>
                <a:cs typeface="Arial" pitchFamily="34" charset="0"/>
              </a:rPr>
            </a:br>
            <a:endParaRPr lang="it-IT"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6021288"/>
            <a:ext cx="8229600" cy="576064"/>
          </a:xfrm>
        </p:spPr>
        <p:txBody>
          <a:bodyPr>
            <a:normAutofit/>
          </a:bodyPr>
          <a:lstStyle/>
          <a:p>
            <a:pPr marL="0" indent="0" algn="ctr">
              <a:buNone/>
            </a:pPr>
            <a:r>
              <a:rPr lang="it-IT" sz="1100" dirty="0"/>
              <a:t>Le immagini e i testi si ispirano al lavoro dell’equipe per l’arte del Progetto Secondo Annuncio e dei laboratori </a:t>
            </a:r>
            <a:br>
              <a:rPr lang="it-IT" sz="1100" dirty="0"/>
            </a:br>
            <a:r>
              <a:rPr lang="it-IT" sz="1100" dirty="0"/>
              <a:t>di annuncio del vangelo con l’arte di Desenzano 2014 e 2015 (</a:t>
            </a:r>
            <a:r>
              <a:rPr lang="it-IT" sz="1100" dirty="0">
                <a:hlinkClick r:id="rId2"/>
              </a:rPr>
              <a:t>www.secondoannuncio.it/arte</a:t>
            </a:r>
            <a:r>
              <a:rPr lang="it-IT" sz="1100" dirty="0"/>
              <a:t>).</a:t>
            </a:r>
          </a:p>
          <a:p>
            <a:endParaRPr lang="it-IT" sz="1100" dirty="0"/>
          </a:p>
        </p:txBody>
      </p:sp>
    </p:spTree>
    <p:extLst>
      <p:ext uri="{BB962C8B-B14F-4D97-AF65-F5344CB8AC3E}">
        <p14:creationId xmlns:p14="http://schemas.microsoft.com/office/powerpoint/2010/main" val="39059370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bg1"/>
            </a:gs>
            <a:gs pos="53000">
              <a:srgbClr val="D4DEFF"/>
            </a:gs>
            <a:gs pos="83000">
              <a:srgbClr val="D4DEFF"/>
            </a:gs>
            <a:gs pos="100000">
              <a:srgbClr val="96AB94"/>
            </a:gs>
          </a:gsLst>
          <a:lin ang="2700000" scaled="1"/>
          <a:tileRect/>
        </a:grad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11560" y="857202"/>
            <a:ext cx="7920880" cy="47859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1" algn="ctr" fontAlgn="base">
              <a:spcBef>
                <a:spcPct val="0"/>
              </a:spcBef>
              <a:spcAft>
                <a:spcPct val="0"/>
              </a:spcAft>
              <a:tabLst>
                <a:tab pos="228600" algn="l"/>
              </a:tabLst>
            </a:pPr>
            <a:r>
              <a:rPr kumimoji="0" lang="it-IT"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 FAMIGLIA SI PRENDE CURA</a:t>
            </a:r>
          </a:p>
          <a:p>
            <a:pPr marL="0" marR="0" lvl="0" indent="0" algn="just" defTabSz="914400" rtl="0" eaLnBrk="1" fontAlgn="base" latinLnBrk="0" hangingPunct="1">
              <a:lnSpc>
                <a:spcPct val="100000"/>
              </a:lnSpc>
              <a:spcBef>
                <a:spcPct val="0"/>
              </a:spcBef>
              <a:spcAft>
                <a:spcPct val="0"/>
              </a:spcAft>
              <a:buClrTx/>
              <a:buSzTx/>
              <a:buFontTx/>
              <a:buChar char="•"/>
              <a:tabLst>
                <a:tab pos="228600" algn="l"/>
              </a:tabLst>
            </a:pPr>
            <a:endParaRPr kumimoji="0" lang="it-IT"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r>
              <a:rPr kumimoji="0" lang="it-IT"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Primi passi</a:t>
            </a:r>
            <a:r>
              <a:rPr kumimoji="0" lang="it-IT"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Vincent Van Gogh, 1890,</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r>
              <a:rPr kumimoji="0" lang="en-GB"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Metropolitan Museum, New York</a:t>
            </a: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r>
              <a:rPr kumimoji="0" lang="it-IT"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Van Gogh era ricoverato in ospedale psichiatrico a Saint </a:t>
            </a:r>
            <a:r>
              <a:rPr kumimoji="0" lang="it-IT"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Remy</a:t>
            </a:r>
            <a:r>
              <a:rPr kumimoji="0" lang="it-IT"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in Provenza, quando il fratello Theo gli comunicò l’attesa di un figlio. Il pittore, per esprimere la sua gioia, scrisse una lettera e poi, ispirandosi ad un disegno di </a:t>
            </a:r>
            <a:r>
              <a:rPr kumimoji="0" lang="it-IT" sz="1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Millet</a:t>
            </a:r>
            <a:r>
              <a:rPr kumimoji="0" lang="it-IT"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che egli amava particolarmente, </a:t>
            </a:r>
            <a:r>
              <a:rPr kumimoji="0" lang="it-IT"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Primi passi di bambino</a:t>
            </a:r>
            <a:r>
              <a:rPr kumimoji="0" lang="it-IT"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realizzò questo dipinto.</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r>
              <a:rPr kumimoji="0" lang="it-IT"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 scena è ambientata in un orto delimitato da uno steccato sul quale sono stesi dei panni mossi da un soffio di vento. Un uomo lascia a terra gli attrezzi da lavoro, si abbassa all’altezza del figlioletto ed apre le braccia per incoraggiarlo a camminare verso di lui. Questo atteggiamento paterno, foriero di un abbraccio, dà al figlio la giusta sicurezza per “andare verso”. Dalla parte opposta, vi è la madre che sorregge il piccolo ma nel contempo lo invita amorevolmente a staccarsi da lei. Tra i genitori c’è un rapporto di reciprocità e di intesa.</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r>
              <a:rPr kumimoji="0" lang="it-IT"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Cruciale è quello spazio vuoto che domina la composizione e che verrà presto colmato dai primi passi del bimbo. Ci vuole amore e pazienza, come nei confronti di quell’orto ben lavorato che sta già dando i suoi primi frutti.</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r>
              <a:rPr kumimoji="0" lang="it-IT"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Si tratta di un brano di semplice quotidianità, eppure il carattere intimo e familiare gli conferisce un’aura di sacralità. Il prendersi cura del figlio consiste nel chinarsi, aprire le braccia, accompagnare con delicatezza, saper lasciar partire: è in queste azioni che un bambino fa esperienza della maternità e della paternità.</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2492896"/>
            <a:ext cx="9144000" cy="4365104"/>
          </a:xfrm>
        </p:spPr>
        <p:txBody>
          <a:bodyPr>
            <a:normAutofit/>
          </a:bodyPr>
          <a:lstStyle/>
          <a:p>
            <a:r>
              <a:rPr lang="it-IT" dirty="0" smtClean="0"/>
              <a:t/>
            </a:r>
            <a:br>
              <a:rPr lang="it-IT" dirty="0" smtClean="0"/>
            </a:br>
            <a:r>
              <a:rPr lang="it-IT" dirty="0"/>
              <a:t/>
            </a:r>
            <a:br>
              <a:rPr lang="it-IT" dirty="0"/>
            </a:br>
            <a:r>
              <a:rPr lang="it-IT" dirty="0" smtClean="0"/>
              <a:t/>
            </a:r>
            <a:br>
              <a:rPr lang="it-IT" dirty="0" smtClean="0"/>
            </a:br>
            <a:r>
              <a:rPr lang="it-IT" dirty="0"/>
              <a:t/>
            </a:r>
            <a:br>
              <a:rPr lang="it-IT" dirty="0"/>
            </a:br>
            <a:r>
              <a:rPr lang="it-IT" b="1" dirty="0" smtClean="0">
                <a:solidFill>
                  <a:schemeClr val="bg1"/>
                </a:solidFill>
                <a:effectLst>
                  <a:outerShdw blurRad="38100" dist="38100" dir="2700000" algn="tl">
                    <a:srgbClr val="000000">
                      <a:alpha val="43137"/>
                    </a:srgbClr>
                  </a:outerShdw>
                </a:effectLst>
                <a:latin typeface="Tempus Sans ITC" pitchFamily="82" charset="0"/>
              </a:rPr>
              <a:t/>
            </a:r>
            <a:br>
              <a:rPr lang="it-IT" b="1" dirty="0" smtClean="0">
                <a:solidFill>
                  <a:schemeClr val="bg1"/>
                </a:solidFill>
                <a:effectLst>
                  <a:outerShdw blurRad="38100" dist="38100" dir="2700000" algn="tl">
                    <a:srgbClr val="000000">
                      <a:alpha val="43137"/>
                    </a:srgbClr>
                  </a:outerShdw>
                </a:effectLst>
                <a:latin typeface="Tempus Sans ITC" pitchFamily="82" charset="0"/>
              </a:rPr>
            </a:br>
            <a:endParaRPr lang="it-IT" sz="2200" b="1" dirty="0">
              <a:solidFill>
                <a:schemeClr val="bg1"/>
              </a:solidFill>
              <a:effectLst>
                <a:outerShdw blurRad="38100" dist="38100" dir="2700000" algn="tl">
                  <a:srgbClr val="000000">
                    <a:alpha val="43137"/>
                  </a:srgbClr>
                </a:outerShdw>
              </a:effectLst>
              <a:latin typeface="Tempus Sans ITC" pitchFamily="82" charset="0"/>
              <a:ea typeface="+mn-ea"/>
              <a:cs typeface="+mn-cs"/>
            </a:endParaRPr>
          </a:p>
        </p:txBody>
      </p:sp>
      <p:sp>
        <p:nvSpPr>
          <p:cNvPr id="3" name="Rettangolo 2"/>
          <p:cNvSpPr/>
          <p:nvPr/>
        </p:nvSpPr>
        <p:spPr>
          <a:xfrm>
            <a:off x="449776" y="185922"/>
            <a:ext cx="8712968" cy="1384995"/>
          </a:xfrm>
          <a:prstGeom prst="rect">
            <a:avLst/>
          </a:prstGeom>
        </p:spPr>
        <p:txBody>
          <a:bodyPr wrap="square">
            <a:spAutoFit/>
          </a:bodyPr>
          <a:lstStyle/>
          <a:p>
            <a:r>
              <a:rPr lang="it-IT" sz="2800" b="1" dirty="0" smtClean="0">
                <a:solidFill>
                  <a:schemeClr val="bg1"/>
                </a:solidFill>
                <a:effectLst>
                  <a:outerShdw blurRad="38100" dist="38100" dir="2700000" algn="tl">
                    <a:srgbClr val="000000">
                      <a:alpha val="43137"/>
                    </a:srgbClr>
                  </a:outerShdw>
                </a:effectLst>
                <a:latin typeface="Tempus Sans ITC" pitchFamily="82" charset="0"/>
              </a:rPr>
              <a:t>2. FAMIGLIA VOLTO DELLA MISERICORDIA DI DIO</a:t>
            </a:r>
            <a:r>
              <a:rPr lang="it-IT" sz="2800" b="1" dirty="0">
                <a:solidFill>
                  <a:schemeClr val="bg1"/>
                </a:solidFill>
                <a:effectLst>
                  <a:outerShdw blurRad="38100" dist="38100" dir="2700000" algn="tl">
                    <a:srgbClr val="000000">
                      <a:alpha val="43137"/>
                    </a:srgbClr>
                  </a:outerShdw>
                </a:effectLst>
                <a:latin typeface="Tempus Sans ITC" pitchFamily="82" charset="0"/>
              </a:rPr>
              <a:t/>
            </a:r>
            <a:br>
              <a:rPr lang="it-IT" sz="2800" b="1" dirty="0">
                <a:solidFill>
                  <a:schemeClr val="bg1"/>
                </a:solidFill>
                <a:effectLst>
                  <a:outerShdw blurRad="38100" dist="38100" dir="2700000" algn="tl">
                    <a:srgbClr val="000000">
                      <a:alpha val="43137"/>
                    </a:srgbClr>
                  </a:outerShdw>
                </a:effectLst>
                <a:latin typeface="Tempus Sans ITC" pitchFamily="82" charset="0"/>
              </a:rPr>
            </a:br>
            <a:r>
              <a:rPr lang="it-IT" sz="2800" b="1" dirty="0">
                <a:solidFill>
                  <a:schemeClr val="bg1"/>
                </a:solidFill>
                <a:effectLst>
                  <a:outerShdw blurRad="38100" dist="38100" dir="2700000" algn="tl">
                    <a:srgbClr val="000000">
                      <a:alpha val="43137"/>
                    </a:srgbClr>
                  </a:outerShdw>
                </a:effectLst>
                <a:latin typeface="Tempus Sans ITC" pitchFamily="82" charset="0"/>
              </a:rPr>
              <a:t/>
            </a:r>
            <a:br>
              <a:rPr lang="it-IT" sz="2800" b="1" dirty="0">
                <a:solidFill>
                  <a:schemeClr val="bg1"/>
                </a:solidFill>
                <a:effectLst>
                  <a:outerShdw blurRad="38100" dist="38100" dir="2700000" algn="tl">
                    <a:srgbClr val="000000">
                      <a:alpha val="43137"/>
                    </a:srgbClr>
                  </a:outerShdw>
                </a:effectLst>
                <a:latin typeface="Tempus Sans ITC" pitchFamily="82" charset="0"/>
              </a:rPr>
            </a:br>
            <a:endParaRPr lang="it-IT" sz="2800" dirty="0"/>
          </a:p>
        </p:txBody>
      </p:sp>
      <p:pic>
        <p:nvPicPr>
          <p:cNvPr id="5" name="Immagin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39752" y="764704"/>
            <a:ext cx="4248472" cy="5034439"/>
          </a:xfrm>
          <a:prstGeom prst="rect">
            <a:avLst/>
          </a:prstGeom>
        </p:spPr>
      </p:pic>
      <p:sp>
        <p:nvSpPr>
          <p:cNvPr id="6" name="Rettangolo 5"/>
          <p:cNvSpPr/>
          <p:nvPr/>
        </p:nvSpPr>
        <p:spPr>
          <a:xfrm>
            <a:off x="971600" y="5894227"/>
            <a:ext cx="8640960" cy="769441"/>
          </a:xfrm>
          <a:prstGeom prst="rect">
            <a:avLst/>
          </a:prstGeom>
        </p:spPr>
        <p:txBody>
          <a:bodyPr wrap="square">
            <a:spAutoFit/>
          </a:bodyPr>
          <a:lstStyle/>
          <a:p>
            <a:r>
              <a:rPr lang="it-IT" sz="2200" b="1" dirty="0" smtClean="0">
                <a:solidFill>
                  <a:schemeClr val="bg1"/>
                </a:solidFill>
                <a:effectLst>
                  <a:outerShdw blurRad="38100" dist="38100" dir="2700000" algn="tl">
                    <a:srgbClr val="000000">
                      <a:alpha val="43137"/>
                    </a:srgbClr>
                  </a:outerShdw>
                </a:effectLst>
                <a:latin typeface="Tempus Sans ITC" pitchFamily="82" charset="0"/>
              </a:rPr>
              <a:t>Il ritorno del figlio prodigo, Rembrandt Van </a:t>
            </a:r>
            <a:r>
              <a:rPr lang="it-IT" sz="2200" b="1" dirty="0" err="1" smtClean="0">
                <a:solidFill>
                  <a:schemeClr val="bg1"/>
                </a:solidFill>
                <a:effectLst>
                  <a:outerShdw blurRad="38100" dist="38100" dir="2700000" algn="tl">
                    <a:srgbClr val="000000">
                      <a:alpha val="43137"/>
                    </a:srgbClr>
                  </a:outerShdw>
                </a:effectLst>
                <a:latin typeface="Tempus Sans ITC" pitchFamily="82" charset="0"/>
              </a:rPr>
              <a:t>Run</a:t>
            </a:r>
            <a:r>
              <a:rPr lang="it-IT" sz="2200" b="1" dirty="0" smtClean="0">
                <a:solidFill>
                  <a:schemeClr val="bg1"/>
                </a:solidFill>
                <a:effectLst>
                  <a:outerShdw blurRad="38100" dist="38100" dir="2700000" algn="tl">
                    <a:srgbClr val="000000">
                      <a:alpha val="43137"/>
                    </a:srgbClr>
                  </a:outerShdw>
                </a:effectLst>
                <a:latin typeface="Tempus Sans ITC" pitchFamily="82" charset="0"/>
              </a:rPr>
              <a:t>, 1668 circa,</a:t>
            </a:r>
          </a:p>
          <a:p>
            <a:r>
              <a:rPr lang="it-IT" sz="2200" b="1" dirty="0" smtClean="0">
                <a:solidFill>
                  <a:schemeClr val="bg1"/>
                </a:solidFill>
                <a:effectLst>
                  <a:outerShdw blurRad="38100" dist="38100" dir="2700000" algn="tl">
                    <a:srgbClr val="000000">
                      <a:alpha val="43137"/>
                    </a:srgbClr>
                  </a:outerShdw>
                </a:effectLst>
                <a:latin typeface="Tempus Sans ITC" pitchFamily="82" charset="0"/>
              </a:rPr>
              <a:t>Museo dell’</a:t>
            </a:r>
            <a:r>
              <a:rPr lang="it-IT" sz="2200" b="1" dirty="0" err="1" smtClean="0">
                <a:solidFill>
                  <a:schemeClr val="bg1"/>
                </a:solidFill>
                <a:effectLst>
                  <a:outerShdw blurRad="38100" dist="38100" dir="2700000" algn="tl">
                    <a:srgbClr val="000000">
                      <a:alpha val="43137"/>
                    </a:srgbClr>
                  </a:outerShdw>
                </a:effectLst>
                <a:latin typeface="Tempus Sans ITC" pitchFamily="82" charset="0"/>
              </a:rPr>
              <a:t>Ermitage</a:t>
            </a:r>
            <a:r>
              <a:rPr lang="it-IT" sz="2200" b="1" dirty="0" smtClean="0">
                <a:solidFill>
                  <a:schemeClr val="bg1"/>
                </a:solidFill>
                <a:effectLst>
                  <a:outerShdw blurRad="38100" dist="38100" dir="2700000" algn="tl">
                    <a:srgbClr val="000000">
                      <a:alpha val="43137"/>
                    </a:srgbClr>
                  </a:outerShdw>
                </a:effectLst>
                <a:latin typeface="Tempus Sans ITC" pitchFamily="82" charset="0"/>
              </a:rPr>
              <a:t>, San Pietroburgo</a:t>
            </a:r>
            <a:endParaRPr lang="it-IT" sz="2200" dirty="0"/>
          </a:p>
        </p:txBody>
      </p:sp>
    </p:spTree>
    <p:extLst>
      <p:ext uri="{BB962C8B-B14F-4D97-AF65-F5344CB8AC3E}">
        <p14:creationId xmlns:p14="http://schemas.microsoft.com/office/powerpoint/2010/main" val="30995918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3000">
              <a:srgbClr val="D4DEFF"/>
            </a:gs>
            <a:gs pos="83000">
              <a:srgbClr val="D4DEFF"/>
            </a:gs>
            <a:gs pos="100000">
              <a:srgbClr val="96AB94"/>
            </a:gs>
          </a:gsLst>
          <a:lin ang="2700000" scaled="1"/>
          <a:tileRect/>
        </a:gra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583362"/>
          </a:xfrm>
        </p:spPr>
        <p:txBody>
          <a:bodyPr>
            <a:normAutofit/>
          </a:bodyPr>
          <a:lstStyle/>
          <a:p>
            <a:pPr lvl="0"/>
            <a:r>
              <a:rPr lang="it-IT" sz="1800" dirty="0" smtClean="0">
                <a:latin typeface="Arial" pitchFamily="34" charset="0"/>
                <a:cs typeface="Arial" pitchFamily="34" charset="0"/>
              </a:rPr>
              <a:t>FAMIGLIA VOLTO DELLA MISERICORDIA DI DIO</a:t>
            </a:r>
            <a:br>
              <a:rPr lang="it-IT" sz="1800" dirty="0" smtClean="0">
                <a:latin typeface="Arial" pitchFamily="34" charset="0"/>
                <a:cs typeface="Arial" pitchFamily="34" charset="0"/>
              </a:rPr>
            </a:br>
            <a:r>
              <a:rPr lang="it-IT" sz="1400" dirty="0" smtClean="0">
                <a:latin typeface="Arial" pitchFamily="34" charset="0"/>
                <a:cs typeface="Arial" pitchFamily="34" charset="0"/>
              </a:rPr>
              <a:t/>
            </a:r>
            <a:br>
              <a:rPr lang="it-IT" sz="1400" dirty="0" smtClean="0">
                <a:latin typeface="Arial" pitchFamily="34" charset="0"/>
                <a:cs typeface="Arial" pitchFamily="34" charset="0"/>
              </a:rPr>
            </a:br>
            <a:r>
              <a:rPr lang="it-IT" sz="1400" i="1" dirty="0" smtClean="0">
                <a:latin typeface="Arial" pitchFamily="34" charset="0"/>
                <a:cs typeface="Arial" pitchFamily="34" charset="0"/>
              </a:rPr>
              <a:t>Il ritorno del figlio prodigo</a:t>
            </a:r>
            <a:r>
              <a:rPr lang="it-IT" sz="1400" dirty="0" smtClean="0">
                <a:latin typeface="Arial" pitchFamily="34" charset="0"/>
                <a:cs typeface="Arial" pitchFamily="34" charset="0"/>
              </a:rPr>
              <a:t>, Rembrandt Van </a:t>
            </a:r>
            <a:r>
              <a:rPr lang="it-IT" sz="1400" dirty="0" err="1" smtClean="0">
                <a:latin typeface="Arial" pitchFamily="34" charset="0"/>
                <a:cs typeface="Arial" pitchFamily="34" charset="0"/>
              </a:rPr>
              <a:t>Run</a:t>
            </a:r>
            <a:r>
              <a:rPr lang="it-IT" sz="1400" dirty="0" smtClean="0">
                <a:latin typeface="Arial" pitchFamily="34" charset="0"/>
                <a:cs typeface="Arial" pitchFamily="34" charset="0"/>
              </a:rPr>
              <a:t>, 1668 ca.,</a:t>
            </a:r>
            <a:br>
              <a:rPr lang="it-IT" sz="1400" dirty="0" smtClean="0">
                <a:latin typeface="Arial" pitchFamily="34" charset="0"/>
                <a:cs typeface="Arial" pitchFamily="34" charset="0"/>
              </a:rPr>
            </a:br>
            <a:r>
              <a:rPr lang="it-IT" sz="1400" dirty="0" smtClean="0">
                <a:latin typeface="Arial" pitchFamily="34" charset="0"/>
                <a:cs typeface="Arial" pitchFamily="34" charset="0"/>
              </a:rPr>
              <a:t>Museo dell’</a:t>
            </a:r>
            <a:r>
              <a:rPr lang="it-IT" sz="1400" dirty="0" err="1" smtClean="0">
                <a:latin typeface="Arial" pitchFamily="34" charset="0"/>
                <a:cs typeface="Arial" pitchFamily="34" charset="0"/>
              </a:rPr>
              <a:t>Ermitage</a:t>
            </a:r>
            <a:r>
              <a:rPr lang="it-IT" sz="1400" dirty="0" smtClean="0">
                <a:latin typeface="Arial" pitchFamily="34" charset="0"/>
                <a:cs typeface="Arial" pitchFamily="34" charset="0"/>
              </a:rPr>
              <a:t>, San Pietroburgo</a:t>
            </a:r>
            <a:br>
              <a:rPr lang="it-IT" sz="1400" dirty="0" smtClean="0">
                <a:latin typeface="Arial" pitchFamily="34" charset="0"/>
                <a:cs typeface="Arial" pitchFamily="34" charset="0"/>
              </a:rPr>
            </a:br>
            <a:r>
              <a:rPr lang="it-IT" sz="1400" dirty="0" smtClean="0">
                <a:latin typeface="Arial" pitchFamily="34" charset="0"/>
                <a:cs typeface="Arial" pitchFamily="34" charset="0"/>
              </a:rPr>
              <a:t> </a:t>
            </a:r>
            <a:br>
              <a:rPr lang="it-IT" sz="1400" dirty="0" smtClean="0">
                <a:latin typeface="Arial" pitchFamily="34" charset="0"/>
                <a:cs typeface="Arial" pitchFamily="34" charset="0"/>
              </a:rPr>
            </a:br>
            <a:r>
              <a:rPr lang="it-IT" sz="1400" dirty="0" smtClean="0">
                <a:latin typeface="Arial" pitchFamily="34" charset="0"/>
                <a:cs typeface="Arial" pitchFamily="34" charset="0"/>
              </a:rPr>
              <a:t>Henri </a:t>
            </a:r>
            <a:r>
              <a:rPr lang="it-IT" sz="1400" dirty="0" err="1" smtClean="0">
                <a:latin typeface="Arial" pitchFamily="34" charset="0"/>
                <a:cs typeface="Arial" pitchFamily="34" charset="0"/>
              </a:rPr>
              <a:t>Nouwen</a:t>
            </a:r>
            <a:r>
              <a:rPr lang="it-IT" sz="1400" dirty="0" smtClean="0">
                <a:latin typeface="Arial" pitchFamily="34" charset="0"/>
                <a:cs typeface="Arial" pitchFamily="34" charset="0"/>
              </a:rPr>
              <a:t>, presbitero e scrittore olandese di religione cattolica, scomparso nel 1996, nel suo libro </a:t>
            </a:r>
            <a:r>
              <a:rPr lang="it-IT" sz="1400" i="1" dirty="0" smtClean="0">
                <a:latin typeface="Arial" pitchFamily="34" charset="0"/>
                <a:cs typeface="Arial" pitchFamily="34" charset="0"/>
              </a:rPr>
              <a:t>L’abbraccio benedicente</a:t>
            </a:r>
            <a:r>
              <a:rPr lang="it-IT" sz="1400" dirty="0" smtClean="0">
                <a:latin typeface="Arial" pitchFamily="34" charset="0"/>
                <a:cs typeface="Arial" pitchFamily="34" charset="0"/>
              </a:rPr>
              <a:t> (1992) racconta di essere rimasto folgorato dalla visione del tutto casuale di un poster raffigurante la celeberrima opera del compatriota Rembrandt, tanto da reputare l’esperienza un momento cruciale della sua conversione.</a:t>
            </a:r>
            <a:br>
              <a:rPr lang="it-IT" sz="1400" dirty="0" smtClean="0">
                <a:latin typeface="Arial" pitchFamily="34" charset="0"/>
                <a:cs typeface="Arial" pitchFamily="34" charset="0"/>
              </a:rPr>
            </a:br>
            <a:r>
              <a:rPr lang="it-IT" sz="1400" dirty="0" smtClean="0">
                <a:latin typeface="Arial" pitchFamily="34" charset="0"/>
                <a:cs typeface="Arial" pitchFamily="34" charset="0"/>
              </a:rPr>
              <a:t>Bastino le sue accorate parole a descrivere la forza dirompente che questo dipinto e il brano evangelico di riferimento hanno avuto in lui: “...</a:t>
            </a:r>
            <a:r>
              <a:rPr lang="it-IT" sz="1400" i="1" dirty="0" smtClean="0">
                <a:latin typeface="Arial" pitchFamily="34" charset="0"/>
                <a:cs typeface="Arial" pitchFamily="34" charset="0"/>
              </a:rPr>
              <a:t>quando lo vidi, il mio cuore ebbe un sobbalzo. Dopo il mio lungo, logorante viaggio, il tenero abbraccio tra padre e figlio esprimeva tutto ciò che desideravo in quel momento. Ero veramente il figlio stremato da lunghi viaggi; volevo essere abbracciato; stavo cercando una casa dove sentirmi al sicuro. Il figlio che torna a casa era tutto ciò che ero io e tutto ciò che volevo essere. Per tanto tempo mi ero spostato da un luogo all’altro: a incontrare persone, scongiurare, ammonire e consolare. Adesso desideravo solo riposare al sicuro in un luogo dove provare un senso di appartenenza, un luogo dove potermi sentire a casa...l’abbraccio di Rembrandt è rimasto impresso nella mia anima...mi aveva messo in contatto con qualcosa che rappresenta l’incalzante struggimento dello spirito umano, il desiderio ardente di un ritorno finale, di un inequivocabile senso di sicurezza, di una dimora stabile. Prima della fine dell’anno </a:t>
            </a:r>
            <a:r>
              <a:rPr lang="it-IT" sz="1400" dirty="0" smtClean="0">
                <a:latin typeface="Arial" pitchFamily="34" charset="0"/>
                <a:cs typeface="Arial" pitchFamily="34" charset="0"/>
              </a:rPr>
              <a:t>(lasciata la cattedra alla Harvard </a:t>
            </a:r>
            <a:r>
              <a:rPr lang="it-IT" sz="1400" dirty="0" err="1" smtClean="0">
                <a:latin typeface="Arial" pitchFamily="34" charset="0"/>
                <a:cs typeface="Arial" pitchFamily="34" charset="0"/>
              </a:rPr>
              <a:t>University</a:t>
            </a:r>
            <a:r>
              <a:rPr lang="it-IT" sz="1400" dirty="0" smtClean="0">
                <a:latin typeface="Arial" pitchFamily="34" charset="0"/>
                <a:cs typeface="Arial" pitchFamily="34" charset="0"/>
              </a:rPr>
              <a:t>)</a:t>
            </a:r>
            <a:r>
              <a:rPr lang="it-IT" sz="1400" i="1" dirty="0" smtClean="0">
                <a:latin typeface="Arial" pitchFamily="34" charset="0"/>
                <a:cs typeface="Arial" pitchFamily="34" charset="0"/>
              </a:rPr>
              <a:t>, avevo deciso di fare de </a:t>
            </a:r>
            <a:r>
              <a:rPr lang="it-IT" sz="1400" dirty="0" smtClean="0">
                <a:latin typeface="Arial" pitchFamily="34" charset="0"/>
                <a:cs typeface="Arial" pitchFamily="34" charset="0"/>
              </a:rPr>
              <a:t>L’Arche (comunità per handicappati mentali)</a:t>
            </a:r>
            <a:r>
              <a:rPr lang="it-IT" sz="1400" i="1" dirty="0" smtClean="0">
                <a:latin typeface="Arial" pitchFamily="34" charset="0"/>
                <a:cs typeface="Arial" pitchFamily="34" charset="0"/>
              </a:rPr>
              <a:t> la mia nuova casa </a:t>
            </a:r>
            <a:r>
              <a:rPr lang="it-IT" sz="1400" dirty="0" smtClean="0">
                <a:latin typeface="Arial" pitchFamily="34" charset="0"/>
                <a:cs typeface="Arial" pitchFamily="34" charset="0"/>
              </a:rPr>
              <a:t>”.</a:t>
            </a:r>
            <a:br>
              <a:rPr lang="it-IT" sz="1400" dirty="0" smtClean="0">
                <a:latin typeface="Arial" pitchFamily="34" charset="0"/>
                <a:cs typeface="Arial" pitchFamily="34" charset="0"/>
              </a:rPr>
            </a:br>
            <a:r>
              <a:rPr lang="it-IT" sz="1400" dirty="0" smtClean="0">
                <a:latin typeface="Arial" pitchFamily="34" charset="0"/>
                <a:cs typeface="Arial" pitchFamily="34" charset="0"/>
              </a:rPr>
              <a:t>Nell’opera, alla presenza di tre misteriosi astanti, l’anziano padre, dalla folta barba bianca, è avvolto in un ampio mantello rosso. Con tenerezza, egli poggia le mani sulle spalle del figlio. Quest’ultimo è inginocchiato ai suoi piedi, veste una tunica dorata ed ha la testa rasata. Vi è una profonda intimità tra le due figure, “abbracciate” a loro volta da una luce dirompente.</a:t>
            </a:r>
            <a:br>
              <a:rPr lang="it-IT" sz="1400" dirty="0" smtClean="0">
                <a:latin typeface="Arial" pitchFamily="34" charset="0"/>
                <a:cs typeface="Arial" pitchFamily="34" charset="0"/>
              </a:rPr>
            </a:br>
            <a:endParaRPr lang="it-IT"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41963" y="5085184"/>
            <a:ext cx="8604448" cy="260648"/>
          </a:xfrm>
        </p:spPr>
        <p:txBody>
          <a:bodyPr>
            <a:normAutofit fontScale="90000"/>
          </a:bodyPr>
          <a:lstStyle/>
          <a:p>
            <a:r>
              <a:rPr lang="it-IT" dirty="0" smtClean="0"/>
              <a:t/>
            </a:r>
            <a:br>
              <a:rPr lang="it-IT" dirty="0" smtClean="0"/>
            </a:br>
            <a:r>
              <a:rPr lang="it-IT" dirty="0"/>
              <a:t/>
            </a:r>
            <a:br>
              <a:rPr lang="it-IT" dirty="0"/>
            </a:br>
            <a:r>
              <a:rPr lang="it-IT" dirty="0" smtClean="0"/>
              <a:t/>
            </a:r>
            <a:br>
              <a:rPr lang="it-IT" dirty="0" smtClean="0"/>
            </a:br>
            <a:r>
              <a:rPr lang="it-IT" dirty="0"/>
              <a:t/>
            </a:r>
            <a:br>
              <a:rPr lang="it-IT" dirty="0"/>
            </a:br>
            <a:r>
              <a:rPr lang="it-IT" dirty="0"/>
              <a:t/>
            </a:r>
            <a:br>
              <a:rPr lang="it-IT" dirty="0"/>
            </a:br>
            <a:r>
              <a:rPr lang="it-IT" sz="2400" dirty="0"/>
              <a:t>	</a:t>
            </a:r>
            <a:r>
              <a:rPr lang="it-IT" sz="2400" b="1" dirty="0">
                <a:solidFill>
                  <a:schemeClr val="bg1"/>
                </a:solidFill>
                <a:effectLst>
                  <a:outerShdw blurRad="38100" dist="38100" dir="2700000" algn="tl">
                    <a:srgbClr val="000000">
                      <a:alpha val="43137"/>
                    </a:srgbClr>
                  </a:outerShdw>
                </a:effectLst>
                <a:latin typeface="Tempus Sans ITC" pitchFamily="82" charset="0"/>
              </a:rPr>
              <a:t>Le sette opere di misericordia corporale, </a:t>
            </a:r>
            <a:r>
              <a:rPr lang="it-IT" sz="2400" b="1" dirty="0" smtClean="0">
                <a:solidFill>
                  <a:schemeClr val="bg1"/>
                </a:solidFill>
                <a:effectLst>
                  <a:outerShdw blurRad="38100" dist="38100" dir="2700000" algn="tl">
                    <a:srgbClr val="000000">
                      <a:alpha val="43137"/>
                    </a:srgbClr>
                  </a:outerShdw>
                </a:effectLst>
                <a:latin typeface="Tempus Sans ITC" pitchFamily="82" charset="0"/>
              </a:rPr>
              <a:t>Scuola </a:t>
            </a:r>
            <a:r>
              <a:rPr lang="it-IT" sz="2400" b="1" dirty="0">
                <a:solidFill>
                  <a:schemeClr val="bg1"/>
                </a:solidFill>
                <a:effectLst>
                  <a:outerShdw blurRad="38100" dist="38100" dir="2700000" algn="tl">
                    <a:srgbClr val="000000">
                      <a:alpha val="43137"/>
                    </a:srgbClr>
                  </a:outerShdw>
                </a:effectLst>
                <a:latin typeface="Tempus Sans ITC" pitchFamily="82" charset="0"/>
              </a:rPr>
              <a:t>veneta, 1620 circa, Fondazione Don Cremona, Bassano del Grappa</a:t>
            </a:r>
            <a:r>
              <a:rPr lang="it-IT" dirty="0"/>
              <a:t/>
            </a:r>
            <a:br>
              <a:rPr lang="it-IT" dirty="0"/>
            </a:br>
            <a:r>
              <a:rPr lang="it-IT" b="1" dirty="0" smtClean="0">
                <a:solidFill>
                  <a:schemeClr val="bg1"/>
                </a:solidFill>
                <a:effectLst>
                  <a:outerShdw blurRad="38100" dist="38100" dir="2700000" algn="tl">
                    <a:srgbClr val="000000">
                      <a:alpha val="43137"/>
                    </a:srgbClr>
                  </a:outerShdw>
                </a:effectLst>
                <a:latin typeface="Tempus Sans ITC" pitchFamily="82" charset="0"/>
              </a:rPr>
              <a:t/>
            </a:r>
            <a:br>
              <a:rPr lang="it-IT" b="1" dirty="0" smtClean="0">
                <a:solidFill>
                  <a:schemeClr val="bg1"/>
                </a:solidFill>
                <a:effectLst>
                  <a:outerShdw blurRad="38100" dist="38100" dir="2700000" algn="tl">
                    <a:srgbClr val="000000">
                      <a:alpha val="43137"/>
                    </a:srgbClr>
                  </a:outerShdw>
                </a:effectLst>
                <a:latin typeface="Tempus Sans ITC" pitchFamily="82" charset="0"/>
              </a:rPr>
            </a:br>
            <a:endParaRPr lang="it-IT" sz="4000" b="1" dirty="0">
              <a:solidFill>
                <a:schemeClr val="bg1"/>
              </a:solidFill>
              <a:effectLst>
                <a:outerShdw blurRad="38100" dist="38100" dir="2700000" algn="tl">
                  <a:srgbClr val="000000">
                    <a:alpha val="43137"/>
                  </a:srgbClr>
                </a:outerShdw>
              </a:effectLst>
              <a:latin typeface="Tempus Sans ITC" pitchFamily="82" charset="0"/>
            </a:endParaRPr>
          </a:p>
        </p:txBody>
      </p:sp>
      <p:sp>
        <p:nvSpPr>
          <p:cNvPr id="3" name="Rettangolo 2"/>
          <p:cNvSpPr/>
          <p:nvPr/>
        </p:nvSpPr>
        <p:spPr>
          <a:xfrm>
            <a:off x="1115616" y="160116"/>
            <a:ext cx="7272808" cy="1138773"/>
          </a:xfrm>
          <a:prstGeom prst="rect">
            <a:avLst/>
          </a:prstGeom>
        </p:spPr>
        <p:txBody>
          <a:bodyPr wrap="square">
            <a:spAutoFit/>
          </a:bodyPr>
          <a:lstStyle/>
          <a:p>
            <a:r>
              <a:rPr lang="it-IT" sz="3200" b="1" dirty="0" smtClean="0">
                <a:solidFill>
                  <a:schemeClr val="bg1"/>
                </a:solidFill>
                <a:effectLst>
                  <a:outerShdw blurRad="38100" dist="38100" dir="2700000" algn="tl">
                    <a:srgbClr val="000000">
                      <a:alpha val="43137"/>
                    </a:srgbClr>
                  </a:outerShdw>
                </a:effectLst>
                <a:latin typeface="Tempus Sans ITC" pitchFamily="82" charset="0"/>
              </a:rPr>
              <a:t>3. DAR DA MANGIARE E DA BERE</a:t>
            </a:r>
            <a:r>
              <a:rPr lang="it-IT" sz="3600" b="1" dirty="0">
                <a:solidFill>
                  <a:schemeClr val="bg1"/>
                </a:solidFill>
                <a:effectLst>
                  <a:outerShdw blurRad="38100" dist="38100" dir="2700000" algn="tl">
                    <a:srgbClr val="000000">
                      <a:alpha val="43137"/>
                    </a:srgbClr>
                  </a:outerShdw>
                </a:effectLst>
                <a:latin typeface="Tempus Sans ITC" pitchFamily="82" charset="0"/>
              </a:rPr>
              <a:t/>
            </a:r>
            <a:br>
              <a:rPr lang="it-IT" sz="3600" b="1" dirty="0">
                <a:solidFill>
                  <a:schemeClr val="bg1"/>
                </a:solidFill>
                <a:effectLst>
                  <a:outerShdw blurRad="38100" dist="38100" dir="2700000" algn="tl">
                    <a:srgbClr val="000000">
                      <a:alpha val="43137"/>
                    </a:srgbClr>
                  </a:outerShdw>
                </a:effectLst>
                <a:latin typeface="Tempus Sans ITC" pitchFamily="82" charset="0"/>
              </a:rPr>
            </a:br>
            <a:r>
              <a:rPr lang="it-IT" b="1" dirty="0">
                <a:solidFill>
                  <a:schemeClr val="bg1"/>
                </a:solidFill>
                <a:effectLst>
                  <a:outerShdw blurRad="38100" dist="38100" dir="2700000" algn="tl">
                    <a:srgbClr val="000000">
                      <a:alpha val="43137"/>
                    </a:srgbClr>
                  </a:outerShdw>
                </a:effectLst>
                <a:latin typeface="Tempus Sans ITC" pitchFamily="82" charset="0"/>
              </a:rPr>
              <a:t/>
            </a:r>
            <a:br>
              <a:rPr lang="it-IT" b="1" dirty="0">
                <a:solidFill>
                  <a:schemeClr val="bg1"/>
                </a:solidFill>
                <a:effectLst>
                  <a:outerShdw blurRad="38100" dist="38100" dir="2700000" algn="tl">
                    <a:srgbClr val="000000">
                      <a:alpha val="43137"/>
                    </a:srgbClr>
                  </a:outerShdw>
                </a:effectLst>
                <a:latin typeface="Tempus Sans ITC" pitchFamily="82" charset="0"/>
              </a:rPr>
            </a:br>
            <a:endParaRPr lang="it-IT" dirty="0"/>
          </a:p>
        </p:txBody>
      </p:sp>
      <p:pic>
        <p:nvPicPr>
          <p:cNvPr id="1026" name="Picture 2" descr="opere di misericordia, scuola veneta, inizio '600, bassano"/>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43608" y="908720"/>
            <a:ext cx="6801158" cy="4768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2271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53000">
              <a:srgbClr val="D4DEFF"/>
            </a:gs>
            <a:gs pos="83000">
              <a:srgbClr val="D4DEFF"/>
            </a:gs>
            <a:gs pos="100000">
              <a:srgbClr val="96AB94"/>
            </a:gs>
          </a:gsLst>
          <a:lin ang="2700000" scaled="1"/>
          <a:tileRect/>
        </a:gra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106690"/>
          </a:xfrm>
        </p:spPr>
        <p:txBody>
          <a:bodyPr>
            <a:normAutofit/>
          </a:bodyPr>
          <a:lstStyle/>
          <a:p>
            <a:pPr lvl="0"/>
            <a:r>
              <a:rPr lang="it-IT" sz="1800" dirty="0" smtClean="0">
                <a:latin typeface="Arial" pitchFamily="34" charset="0"/>
                <a:cs typeface="Arial" pitchFamily="34" charset="0"/>
              </a:rPr>
              <a:t>DAR DA MANGIARE E DA BERE</a:t>
            </a:r>
            <a:br>
              <a:rPr lang="it-IT" sz="1800" dirty="0" smtClean="0">
                <a:latin typeface="Arial" pitchFamily="34" charset="0"/>
                <a:cs typeface="Arial" pitchFamily="34" charset="0"/>
              </a:rPr>
            </a:br>
            <a:r>
              <a:rPr lang="it-IT" sz="1200" dirty="0" smtClean="0"/>
              <a:t/>
            </a:r>
            <a:br>
              <a:rPr lang="it-IT" sz="1200" dirty="0" smtClean="0"/>
            </a:br>
            <a:r>
              <a:rPr lang="it-IT" sz="1400" i="1" dirty="0" smtClean="0">
                <a:latin typeface="Arial" pitchFamily="34" charset="0"/>
                <a:cs typeface="Arial" pitchFamily="34" charset="0"/>
              </a:rPr>
              <a:t>Le sette opere di misericordia corporale</a:t>
            </a:r>
            <a:r>
              <a:rPr lang="it-IT" sz="1400" dirty="0" smtClean="0">
                <a:latin typeface="Arial" pitchFamily="34" charset="0"/>
                <a:cs typeface="Arial" pitchFamily="34" charset="0"/>
              </a:rPr>
              <a:t>, Scuola veneta, 1620 ca.,</a:t>
            </a:r>
            <a:br>
              <a:rPr lang="it-IT" sz="1400" dirty="0" smtClean="0">
                <a:latin typeface="Arial" pitchFamily="34" charset="0"/>
                <a:cs typeface="Arial" pitchFamily="34" charset="0"/>
              </a:rPr>
            </a:br>
            <a:r>
              <a:rPr lang="it-IT" sz="1400" dirty="0" smtClean="0">
                <a:latin typeface="Arial" pitchFamily="34" charset="0"/>
                <a:cs typeface="Arial" pitchFamily="34" charset="0"/>
              </a:rPr>
              <a:t>Chiesetta di Santo Spirito presso la “Fondazione Don Cremona”, Bassano del Grappa</a:t>
            </a:r>
            <a:br>
              <a:rPr lang="it-IT" sz="1400" dirty="0" smtClean="0">
                <a:latin typeface="Arial" pitchFamily="34" charset="0"/>
                <a:cs typeface="Arial" pitchFamily="34" charset="0"/>
              </a:rPr>
            </a:br>
            <a:r>
              <a:rPr lang="it-IT" sz="1400" dirty="0" smtClean="0">
                <a:latin typeface="Arial" pitchFamily="34" charset="0"/>
                <a:cs typeface="Arial" pitchFamily="34" charset="0"/>
              </a:rPr>
              <a:t> </a:t>
            </a:r>
            <a:br>
              <a:rPr lang="it-IT" sz="1400" dirty="0" smtClean="0">
                <a:latin typeface="Arial" pitchFamily="34" charset="0"/>
                <a:cs typeface="Arial" pitchFamily="34" charset="0"/>
              </a:rPr>
            </a:br>
            <a:r>
              <a:rPr lang="it-IT" sz="1400" dirty="0" smtClean="0">
                <a:latin typeface="Arial" pitchFamily="34" charset="0"/>
                <a:cs typeface="Arial" pitchFamily="34" charset="0"/>
              </a:rPr>
              <a:t>Questo originale e quanto mai efficace dipinto fu commissionato con ogni probabilità da una Confraternita ad un pittore a noi ignoto, legato ad un gusto </a:t>
            </a:r>
            <a:r>
              <a:rPr lang="it-IT" sz="1400" dirty="0" err="1" smtClean="0">
                <a:latin typeface="Arial" pitchFamily="34" charset="0"/>
                <a:cs typeface="Arial" pitchFamily="34" charset="0"/>
              </a:rPr>
              <a:t>tardomanierista</a:t>
            </a:r>
            <a:r>
              <a:rPr lang="it-IT" sz="1400" dirty="0" smtClean="0">
                <a:latin typeface="Arial" pitchFamily="34" charset="0"/>
                <a:cs typeface="Arial" pitchFamily="34" charset="0"/>
              </a:rPr>
              <a:t> vicino allo stile di Tintoretto e Palma il Giovane, probabilmente appartenente alla cerchia di Pietro </a:t>
            </a:r>
            <a:r>
              <a:rPr lang="it-IT" sz="1400" dirty="0" err="1" smtClean="0">
                <a:latin typeface="Arial" pitchFamily="34" charset="0"/>
                <a:cs typeface="Arial" pitchFamily="34" charset="0"/>
              </a:rPr>
              <a:t>Damini</a:t>
            </a:r>
            <a:r>
              <a:rPr lang="it-IT" sz="1400" dirty="0" smtClean="0">
                <a:latin typeface="Arial" pitchFamily="34" charset="0"/>
                <a:cs typeface="Arial" pitchFamily="34" charset="0"/>
              </a:rPr>
              <a:t>.</a:t>
            </a:r>
            <a:br>
              <a:rPr lang="it-IT" sz="1400" dirty="0" smtClean="0">
                <a:latin typeface="Arial" pitchFamily="34" charset="0"/>
                <a:cs typeface="Arial" pitchFamily="34" charset="0"/>
              </a:rPr>
            </a:br>
            <a:r>
              <a:rPr lang="it-IT" sz="1400" dirty="0" smtClean="0">
                <a:latin typeface="Arial" pitchFamily="34" charset="0"/>
                <a:cs typeface="Arial" pitchFamily="34" charset="0"/>
              </a:rPr>
              <a:t>L’opera ci invita ad interrogarci sulla qualità “misericordiosa” della nostra esistenza, in particolare nei confronti dei poveri e dei bisognosi. A tale scopo, la composizione è organizzata su due piani: in altro, vi è la rappresentazione del Giudizio Finale, dominata dalla figura centrale del Figlio dell’Uomo, assiso al centro e recante il giglio e la spada, strumenti rispettivamente di salvezza e di condanna.</a:t>
            </a:r>
            <a:br>
              <a:rPr lang="it-IT" sz="1400" dirty="0" smtClean="0">
                <a:latin typeface="Arial" pitchFamily="34" charset="0"/>
                <a:cs typeface="Arial" pitchFamily="34" charset="0"/>
              </a:rPr>
            </a:br>
            <a:r>
              <a:rPr lang="it-IT" sz="1400" dirty="0" smtClean="0">
                <a:latin typeface="Arial" pitchFamily="34" charset="0"/>
                <a:cs typeface="Arial" pitchFamily="34" charset="0"/>
              </a:rPr>
              <a:t>Nel registro inferiore, entro una loggia semicircolare a sette arcatelle, si svolgono le altrettante azioni legate alle opere di misericordia: seppellire i morti; dar da mangiare agli affamati; dar da bere agli assetati; ospitare i pellegrini; vestire gli ignudi; curare gli ammalati; visitare i carcerati. La cosa straordinaria è che nel dipinto i gesti di misericordia si compiono alternativamente da cristiani a turchi e viceversa, con una grande apertura ecumenica e sempre alla presenza di Cristo stesso, raffigurato con la veste rossa della Passione.   Ebbene, anche il più umile gesto di accoglienza e di fraternità, fatto da credenti o non credenti, senza altra motivazione che la gratuità, costituisce la buona notizia per il mondo e per la storia: “L’avete fatto a me!”.</a:t>
            </a:r>
            <a:r>
              <a:rPr lang="it-IT" sz="1200" dirty="0" smtClean="0"/>
              <a:t/>
            </a:r>
            <a:br>
              <a:rPr lang="it-IT" sz="1200" dirty="0" smtClean="0"/>
            </a:br>
            <a:endParaRPr lang="it-IT" sz="1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08520" y="2636912"/>
            <a:ext cx="9144000" cy="4365104"/>
          </a:xfrm>
        </p:spPr>
        <p:txBody>
          <a:bodyPr>
            <a:normAutofit fontScale="90000"/>
          </a:bodyPr>
          <a:lstStyle/>
          <a:p>
            <a:r>
              <a:rPr lang="it-IT" dirty="0" smtClean="0"/>
              <a:t/>
            </a:r>
            <a:br>
              <a:rPr lang="it-IT" dirty="0" smtClean="0"/>
            </a:br>
            <a:r>
              <a:rPr lang="it-IT" dirty="0"/>
              <a:t/>
            </a:r>
            <a:br>
              <a:rPr lang="it-IT" dirty="0"/>
            </a:br>
            <a:r>
              <a:rPr lang="it-IT" dirty="0" smtClean="0"/>
              <a:t/>
            </a:r>
            <a:br>
              <a:rPr lang="it-IT" dirty="0" smtClean="0"/>
            </a:br>
            <a:r>
              <a:rPr lang="it-IT" dirty="0"/>
              <a:t/>
            </a:r>
            <a:br>
              <a:rPr lang="it-IT" dirty="0"/>
            </a:br>
            <a:r>
              <a:rPr lang="it-IT" b="1" dirty="0" smtClean="0">
                <a:solidFill>
                  <a:schemeClr val="bg1"/>
                </a:solidFill>
                <a:effectLst>
                  <a:outerShdw blurRad="38100" dist="38100" dir="2700000" algn="tl">
                    <a:srgbClr val="000000">
                      <a:alpha val="43137"/>
                    </a:srgbClr>
                  </a:outerShdw>
                </a:effectLst>
                <a:latin typeface="Tempus Sans ITC" pitchFamily="82" charset="0"/>
              </a:rPr>
              <a:t/>
            </a:r>
            <a:br>
              <a:rPr lang="it-IT" b="1" dirty="0" smtClean="0">
                <a:solidFill>
                  <a:schemeClr val="bg1"/>
                </a:solidFill>
                <a:effectLst>
                  <a:outerShdw blurRad="38100" dist="38100" dir="2700000" algn="tl">
                    <a:srgbClr val="000000">
                      <a:alpha val="43137"/>
                    </a:srgbClr>
                  </a:outerShdw>
                </a:effectLst>
                <a:latin typeface="Tempus Sans ITC" pitchFamily="82" charset="0"/>
              </a:rPr>
            </a:br>
            <a:r>
              <a:rPr lang="it-IT" b="1" dirty="0" smtClean="0">
                <a:solidFill>
                  <a:schemeClr val="bg1"/>
                </a:solidFill>
                <a:effectLst>
                  <a:outerShdw blurRad="38100" dist="38100" dir="2700000" algn="tl">
                    <a:srgbClr val="000000">
                      <a:alpha val="43137"/>
                    </a:srgbClr>
                  </a:outerShdw>
                </a:effectLst>
                <a:latin typeface="Tempus Sans ITC" pitchFamily="82" charset="0"/>
              </a:rPr>
              <a:t> </a:t>
            </a:r>
            <a:r>
              <a:rPr lang="it-IT" sz="2200" b="1" dirty="0" smtClean="0">
                <a:solidFill>
                  <a:schemeClr val="bg1"/>
                </a:solidFill>
                <a:effectLst>
                  <a:outerShdw blurRad="38100" dist="38100" dir="2700000" algn="tl">
                    <a:srgbClr val="000000">
                      <a:alpha val="43137"/>
                    </a:srgbClr>
                  </a:outerShdw>
                </a:effectLst>
                <a:latin typeface="Tempus Sans ITC" pitchFamily="82" charset="0"/>
              </a:rPr>
              <a:t>L’ospitalità di Abramo, Marc Chagall, 1966, Nizza, Museo del messaggio biblico</a:t>
            </a:r>
            <a:endParaRPr lang="it-IT" sz="2200" b="1" dirty="0">
              <a:solidFill>
                <a:schemeClr val="bg1"/>
              </a:solidFill>
              <a:effectLst>
                <a:outerShdw blurRad="38100" dist="38100" dir="2700000" algn="tl">
                  <a:srgbClr val="000000">
                    <a:alpha val="43137"/>
                  </a:srgbClr>
                </a:outerShdw>
              </a:effectLst>
              <a:latin typeface="Tempus Sans ITC" pitchFamily="82" charset="0"/>
            </a:endParaRPr>
          </a:p>
        </p:txBody>
      </p:sp>
      <p:sp>
        <p:nvSpPr>
          <p:cNvPr id="3" name="Rettangolo 2"/>
          <p:cNvSpPr/>
          <p:nvPr/>
        </p:nvSpPr>
        <p:spPr>
          <a:xfrm>
            <a:off x="935596" y="216637"/>
            <a:ext cx="7272808" cy="1200329"/>
          </a:xfrm>
          <a:prstGeom prst="rect">
            <a:avLst/>
          </a:prstGeom>
        </p:spPr>
        <p:txBody>
          <a:bodyPr wrap="square">
            <a:spAutoFit/>
          </a:bodyPr>
          <a:lstStyle/>
          <a:p>
            <a:pPr algn="ctr"/>
            <a:r>
              <a:rPr lang="it-IT" sz="3600" b="1" dirty="0" smtClean="0">
                <a:solidFill>
                  <a:schemeClr val="bg1"/>
                </a:solidFill>
                <a:effectLst>
                  <a:outerShdw blurRad="38100" dist="38100" dir="2700000" algn="tl">
                    <a:srgbClr val="000000">
                      <a:alpha val="43137"/>
                    </a:srgbClr>
                  </a:outerShdw>
                </a:effectLst>
                <a:latin typeface="Tempus Sans ITC" pitchFamily="82" charset="0"/>
              </a:rPr>
              <a:t>4. </a:t>
            </a:r>
            <a:r>
              <a:rPr lang="it-IT" sz="3200" b="1" dirty="0" smtClean="0">
                <a:solidFill>
                  <a:schemeClr val="bg1"/>
                </a:solidFill>
                <a:effectLst>
                  <a:outerShdw blurRad="38100" dist="38100" dir="2700000" algn="tl">
                    <a:srgbClr val="000000">
                      <a:alpha val="43137"/>
                    </a:srgbClr>
                  </a:outerShdw>
                </a:effectLst>
                <a:latin typeface="Tempus Sans ITC" pitchFamily="82" charset="0"/>
              </a:rPr>
              <a:t>VISITARE</a:t>
            </a:r>
            <a:r>
              <a:rPr lang="it-IT" sz="3600" b="1" dirty="0" smtClean="0">
                <a:solidFill>
                  <a:schemeClr val="bg1"/>
                </a:solidFill>
                <a:effectLst>
                  <a:outerShdw blurRad="38100" dist="38100" dir="2700000" algn="tl">
                    <a:srgbClr val="000000">
                      <a:alpha val="43137"/>
                    </a:srgbClr>
                  </a:outerShdw>
                </a:effectLst>
                <a:latin typeface="Tempus Sans ITC" pitchFamily="82" charset="0"/>
              </a:rPr>
              <a:t> E </a:t>
            </a:r>
            <a:r>
              <a:rPr lang="it-IT" sz="3200" b="1" dirty="0" smtClean="0">
                <a:solidFill>
                  <a:schemeClr val="bg1"/>
                </a:solidFill>
                <a:effectLst>
                  <a:outerShdw blurRad="38100" dist="38100" dir="2700000" algn="tl">
                    <a:srgbClr val="000000">
                      <a:alpha val="43137"/>
                    </a:srgbClr>
                  </a:outerShdw>
                </a:effectLst>
                <a:latin typeface="Tempus Sans ITC" pitchFamily="82" charset="0"/>
              </a:rPr>
              <a:t>ALLOGGIARE</a:t>
            </a:r>
            <a:r>
              <a:rPr lang="it-IT" sz="3600" b="1" dirty="0">
                <a:solidFill>
                  <a:schemeClr val="bg1"/>
                </a:solidFill>
                <a:effectLst>
                  <a:outerShdw blurRad="38100" dist="38100" dir="2700000" algn="tl">
                    <a:srgbClr val="000000">
                      <a:alpha val="43137"/>
                    </a:srgbClr>
                  </a:outerShdw>
                </a:effectLst>
                <a:latin typeface="Tempus Sans ITC" pitchFamily="82" charset="0"/>
              </a:rPr>
              <a:t/>
            </a:r>
            <a:br>
              <a:rPr lang="it-IT" sz="3600" b="1" dirty="0">
                <a:solidFill>
                  <a:schemeClr val="bg1"/>
                </a:solidFill>
                <a:effectLst>
                  <a:outerShdw blurRad="38100" dist="38100" dir="2700000" algn="tl">
                    <a:srgbClr val="000000">
                      <a:alpha val="43137"/>
                    </a:srgbClr>
                  </a:outerShdw>
                </a:effectLst>
                <a:latin typeface="Tempus Sans ITC" pitchFamily="82" charset="0"/>
              </a:rPr>
            </a:br>
            <a:r>
              <a:rPr lang="it-IT" b="1" dirty="0">
                <a:solidFill>
                  <a:schemeClr val="bg1"/>
                </a:solidFill>
                <a:effectLst>
                  <a:outerShdw blurRad="38100" dist="38100" dir="2700000" algn="tl">
                    <a:srgbClr val="000000">
                      <a:alpha val="43137"/>
                    </a:srgbClr>
                  </a:outerShdw>
                </a:effectLst>
                <a:latin typeface="Tempus Sans ITC" pitchFamily="82" charset="0"/>
              </a:rPr>
              <a:t/>
            </a:r>
            <a:br>
              <a:rPr lang="it-IT" b="1" dirty="0">
                <a:solidFill>
                  <a:schemeClr val="bg1"/>
                </a:solidFill>
                <a:effectLst>
                  <a:outerShdw blurRad="38100" dist="38100" dir="2700000" algn="tl">
                    <a:srgbClr val="000000">
                      <a:alpha val="43137"/>
                    </a:srgbClr>
                  </a:outerShdw>
                </a:effectLst>
                <a:latin typeface="Tempus Sans ITC" pitchFamily="82" charset="0"/>
              </a:rPr>
            </a:br>
            <a:endParaRPr lang="it-IT" dirty="0"/>
          </a:p>
        </p:txBody>
      </p:sp>
      <p:pic>
        <p:nvPicPr>
          <p:cNvPr id="6" name="Immagin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35696" y="868338"/>
            <a:ext cx="5472608" cy="5251375"/>
          </a:xfrm>
          <a:prstGeom prst="rect">
            <a:avLst/>
          </a:prstGeom>
        </p:spPr>
      </p:pic>
    </p:spTree>
    <p:extLst>
      <p:ext uri="{BB962C8B-B14F-4D97-AF65-F5344CB8AC3E}">
        <p14:creationId xmlns:p14="http://schemas.microsoft.com/office/powerpoint/2010/main" val="619726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83000">
              <a:srgbClr val="D4DEFF"/>
            </a:gs>
            <a:gs pos="100000">
              <a:srgbClr val="96AB94"/>
            </a:gs>
          </a:gsLst>
          <a:lin ang="2700000" scaled="1"/>
          <a:tileRect/>
        </a:gradFill>
        <a:effectLst/>
      </p:bgPr>
    </p:bg>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94722"/>
          </a:xfrm>
        </p:spPr>
        <p:txBody>
          <a:bodyPr>
            <a:normAutofit/>
          </a:bodyPr>
          <a:lstStyle/>
          <a:p>
            <a:pPr lvl="0"/>
            <a:r>
              <a:rPr lang="it-IT" sz="1800" dirty="0" smtClean="0">
                <a:latin typeface="Arial" pitchFamily="34" charset="0"/>
                <a:cs typeface="Arial" pitchFamily="34" charset="0"/>
              </a:rPr>
              <a:t>VISITARE E ALLOGGIARE</a:t>
            </a:r>
            <a:br>
              <a:rPr lang="it-IT" sz="1800" dirty="0" smtClean="0">
                <a:latin typeface="Arial" pitchFamily="34" charset="0"/>
                <a:cs typeface="Arial" pitchFamily="34" charset="0"/>
              </a:rPr>
            </a:br>
            <a:r>
              <a:rPr lang="it-IT" sz="1400" dirty="0" smtClean="0">
                <a:latin typeface="Arial" pitchFamily="34" charset="0"/>
                <a:cs typeface="Arial" pitchFamily="34" charset="0"/>
              </a:rPr>
              <a:t/>
            </a:r>
            <a:br>
              <a:rPr lang="it-IT" sz="1400" dirty="0" smtClean="0">
                <a:latin typeface="Arial" pitchFamily="34" charset="0"/>
                <a:cs typeface="Arial" pitchFamily="34" charset="0"/>
              </a:rPr>
            </a:br>
            <a:r>
              <a:rPr lang="it-IT" sz="1400" i="1" dirty="0" smtClean="0">
                <a:latin typeface="Arial" pitchFamily="34" charset="0"/>
                <a:cs typeface="Arial" pitchFamily="34" charset="0"/>
              </a:rPr>
              <a:t>L’ospitalità di Abramo</a:t>
            </a:r>
            <a:r>
              <a:rPr lang="it-IT" sz="1400" dirty="0" smtClean="0">
                <a:latin typeface="Arial" pitchFamily="34" charset="0"/>
                <a:cs typeface="Arial" pitchFamily="34" charset="0"/>
              </a:rPr>
              <a:t>, Marc Chagall, 1966,</a:t>
            </a:r>
            <a:br>
              <a:rPr lang="it-IT" sz="1400" dirty="0" smtClean="0">
                <a:latin typeface="Arial" pitchFamily="34" charset="0"/>
                <a:cs typeface="Arial" pitchFamily="34" charset="0"/>
              </a:rPr>
            </a:br>
            <a:r>
              <a:rPr lang="it-IT" sz="1400" dirty="0" smtClean="0">
                <a:latin typeface="Arial" pitchFamily="34" charset="0"/>
                <a:cs typeface="Arial" pitchFamily="34" charset="0"/>
              </a:rPr>
              <a:t>Museo del Messaggio Biblico, Nizza</a:t>
            </a:r>
            <a:br>
              <a:rPr lang="it-IT" sz="1400" dirty="0" smtClean="0">
                <a:latin typeface="Arial" pitchFamily="34" charset="0"/>
                <a:cs typeface="Arial" pitchFamily="34" charset="0"/>
              </a:rPr>
            </a:br>
            <a:r>
              <a:rPr lang="it-IT" sz="1400" dirty="0" smtClean="0">
                <a:latin typeface="Arial" pitchFamily="34" charset="0"/>
                <a:cs typeface="Arial" pitchFamily="34" charset="0"/>
              </a:rPr>
              <a:t> </a:t>
            </a:r>
            <a:br>
              <a:rPr lang="it-IT" sz="1400" dirty="0" smtClean="0">
                <a:latin typeface="Arial" pitchFamily="34" charset="0"/>
                <a:cs typeface="Arial" pitchFamily="34" charset="0"/>
              </a:rPr>
            </a:br>
            <a:r>
              <a:rPr lang="it-IT" sz="1400" dirty="0" smtClean="0">
                <a:latin typeface="Arial" pitchFamily="34" charset="0"/>
                <a:cs typeface="Arial" pitchFamily="34" charset="0"/>
              </a:rPr>
              <a:t>Fin dalla prima infanzia, l’artista Marc Chagall poté ascoltare la lettura della Bibbia fatta ad alta voce tra le mura di casa, nel ghetto giudaico della sua cittadina natale di Vitebsk, in Bielorussia, secondo la tradizione familiare ebraica “</a:t>
            </a:r>
            <a:r>
              <a:rPr lang="it-IT" sz="1400" dirty="0" err="1" smtClean="0">
                <a:latin typeface="Arial" pitchFamily="34" charset="0"/>
                <a:cs typeface="Arial" pitchFamily="34" charset="0"/>
              </a:rPr>
              <a:t>hassidica</a:t>
            </a:r>
            <a:r>
              <a:rPr lang="it-IT" sz="1400" dirty="0" smtClean="0">
                <a:latin typeface="Arial" pitchFamily="34" charset="0"/>
                <a:cs typeface="Arial" pitchFamily="34" charset="0"/>
              </a:rPr>
              <a:t>”. E’ così che i racconti della Storia della Salvezza d’Israele si sono impressi nella memoria di Chagall e l’hanno condotto a proporli ripetutamente nelle sue opere, molte delle quali sono oggi esposte nel Museo di Nizza.</a:t>
            </a:r>
            <a:br>
              <a:rPr lang="it-IT" sz="1400" dirty="0" smtClean="0">
                <a:latin typeface="Arial" pitchFamily="34" charset="0"/>
                <a:cs typeface="Arial" pitchFamily="34" charset="0"/>
              </a:rPr>
            </a:br>
            <a:r>
              <a:rPr lang="it-IT" sz="1400" dirty="0" smtClean="0">
                <a:latin typeface="Arial" pitchFamily="34" charset="0"/>
                <a:cs typeface="Arial" pitchFamily="34" charset="0"/>
              </a:rPr>
              <a:t>Questo dipinto rappresenta una delle diverse interpretazioni che il pittore ci ha lasciato del tema dell’</a:t>
            </a:r>
            <a:r>
              <a:rPr lang="it-IT" sz="1400" i="1" dirty="0" smtClean="0">
                <a:latin typeface="Arial" pitchFamily="34" charset="0"/>
                <a:cs typeface="Arial" pitchFamily="34" charset="0"/>
              </a:rPr>
              <a:t>Ospitalità di Abramo</a:t>
            </a:r>
            <a:r>
              <a:rPr lang="it-IT" sz="1400" dirty="0" smtClean="0">
                <a:latin typeface="Arial" pitchFamily="34" charset="0"/>
                <a:cs typeface="Arial" pitchFamily="34" charset="0"/>
              </a:rPr>
              <a:t>, ovvero della visita dei tre angeli alle Querce di </a:t>
            </a:r>
            <a:r>
              <a:rPr lang="it-IT" sz="1400" dirty="0" err="1" smtClean="0">
                <a:latin typeface="Arial" pitchFamily="34" charset="0"/>
                <a:cs typeface="Arial" pitchFamily="34" charset="0"/>
              </a:rPr>
              <a:t>Mamre</a:t>
            </a:r>
            <a:r>
              <a:rPr lang="it-IT" sz="1400" dirty="0" smtClean="0">
                <a:latin typeface="Arial" pitchFamily="34" charset="0"/>
                <a:cs typeface="Arial" pitchFamily="34" charset="0"/>
              </a:rPr>
              <a:t>, e costituisce un paradigma del suo originale e inconfondibile stile pittorico. Chagall infatti, come di consueto, ambienta la scena in uno spazio cosmico e fluttuante, senza tempo, in assenza di una qualsiasi prospettiva, dove la forza promana dal disegno e dal colore.</a:t>
            </a:r>
            <a:br>
              <a:rPr lang="it-IT" sz="1400" dirty="0" smtClean="0">
                <a:latin typeface="Arial" pitchFamily="34" charset="0"/>
                <a:cs typeface="Arial" pitchFamily="34" charset="0"/>
              </a:rPr>
            </a:br>
            <a:r>
              <a:rPr lang="it-IT" sz="1400" dirty="0" smtClean="0">
                <a:latin typeface="Arial" pitchFamily="34" charset="0"/>
                <a:cs typeface="Arial" pitchFamily="34" charset="0"/>
              </a:rPr>
              <a:t>In primo piano, i tre angeli, dalle grandi ali, appaiono seduti a tavola, colti di spalle mentre Abramo e Sara offrono loro il pranzo. I tre, con le vesti di colore diverso, sono assorti in una intensa intercomunicazione, riflesso dell’iconografia trinitaria ortodossa che Chagall conosceva bene, si pensi ad esempio all’immagine antica di </a:t>
            </a:r>
            <a:r>
              <a:rPr lang="it-IT" sz="1400" dirty="0" err="1" smtClean="0">
                <a:latin typeface="Arial" pitchFamily="34" charset="0"/>
                <a:cs typeface="Arial" pitchFamily="34" charset="0"/>
              </a:rPr>
              <a:t>Rublev</a:t>
            </a:r>
            <a:r>
              <a:rPr lang="it-IT" sz="1400" dirty="0" smtClean="0">
                <a:latin typeface="Arial" pitchFamily="34" charset="0"/>
                <a:cs typeface="Arial" pitchFamily="34" charset="0"/>
              </a:rPr>
              <a:t>. L’atteggiamento di Abramo, in piedi e attento ai suoi ospiti, comunica un senso di disponibilità e di accoglienza prima di tutto nell’intimità del suo cuore. Come sappiamo, in questo loro ospitare, Abramo e Sara danno e ricevono. E’ proprio in questo contesto infatti che il Signore annuncia ai due la nascita del figlio Isacco. In alto a destra, come racchiusa in una bolla di sapone, appare la scena del suo sacrificio, tema strettamente connesso con quello dell’ospitalità.</a:t>
            </a:r>
            <a:br>
              <a:rPr lang="it-IT" sz="1400" dirty="0" smtClean="0">
                <a:latin typeface="Arial" pitchFamily="34" charset="0"/>
                <a:cs typeface="Arial" pitchFamily="34" charset="0"/>
              </a:rPr>
            </a:br>
            <a:r>
              <a:rPr lang="it-IT" sz="1400" dirty="0" smtClean="0">
                <a:latin typeface="Arial" pitchFamily="34" charset="0"/>
                <a:cs typeface="Arial" pitchFamily="34" charset="0"/>
              </a:rPr>
              <a:t>Nel dipinto di Chagall, siamo invitati anche noi a banchettare insieme ai tre stranieri e a prendere parte al grande mistero dell’accoglienza: chi sa accogliere l’Altro con la “A” maiuscola, si dispone ad accogliere l’Altro con la “a” minuscola, in questo caso il figlio, e viceversa.</a:t>
            </a:r>
            <a:br>
              <a:rPr lang="it-IT" sz="1400" dirty="0" smtClean="0">
                <a:latin typeface="Arial" pitchFamily="34" charset="0"/>
                <a:cs typeface="Arial" pitchFamily="34" charset="0"/>
              </a:rPr>
            </a:br>
            <a:endParaRPr lang="it-IT"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2492896"/>
            <a:ext cx="9144000" cy="4365104"/>
          </a:xfrm>
        </p:spPr>
        <p:txBody>
          <a:bodyPr>
            <a:normAutofit/>
          </a:bodyPr>
          <a:lstStyle/>
          <a:p>
            <a:r>
              <a:rPr lang="it-IT" dirty="0" smtClean="0"/>
              <a:t/>
            </a:r>
            <a:br>
              <a:rPr lang="it-IT" dirty="0" smtClean="0"/>
            </a:br>
            <a:r>
              <a:rPr lang="it-IT" dirty="0"/>
              <a:t/>
            </a:r>
            <a:br>
              <a:rPr lang="it-IT" dirty="0"/>
            </a:br>
            <a:r>
              <a:rPr lang="it-IT" dirty="0" smtClean="0"/>
              <a:t/>
            </a:r>
            <a:br>
              <a:rPr lang="it-IT" dirty="0" smtClean="0"/>
            </a:br>
            <a:r>
              <a:rPr lang="it-IT" dirty="0"/>
              <a:t/>
            </a:r>
            <a:br>
              <a:rPr lang="it-IT" dirty="0"/>
            </a:br>
            <a:r>
              <a:rPr lang="it-IT" sz="2400" b="1" dirty="0" smtClean="0">
                <a:solidFill>
                  <a:schemeClr val="bg1"/>
                </a:solidFill>
                <a:effectLst>
                  <a:outerShdw blurRad="38100" dist="38100" dir="2700000" algn="tl">
                    <a:srgbClr val="000000">
                      <a:alpha val="43137"/>
                    </a:srgbClr>
                  </a:outerShdw>
                </a:effectLst>
                <a:latin typeface="Tempus Sans ITC" pitchFamily="82" charset="0"/>
              </a:rPr>
              <a:t/>
            </a:r>
            <a:br>
              <a:rPr lang="it-IT" sz="2400" b="1" dirty="0" smtClean="0">
                <a:solidFill>
                  <a:schemeClr val="bg1"/>
                </a:solidFill>
                <a:effectLst>
                  <a:outerShdw blurRad="38100" dist="38100" dir="2700000" algn="tl">
                    <a:srgbClr val="000000">
                      <a:alpha val="43137"/>
                    </a:srgbClr>
                  </a:outerShdw>
                </a:effectLst>
                <a:latin typeface="Tempus Sans ITC" pitchFamily="82" charset="0"/>
              </a:rPr>
            </a:br>
            <a:r>
              <a:rPr lang="it-IT" sz="2400" b="1" dirty="0" smtClean="0">
                <a:solidFill>
                  <a:schemeClr val="bg1"/>
                </a:solidFill>
                <a:effectLst>
                  <a:outerShdw blurRad="38100" dist="38100" dir="2700000" algn="tl">
                    <a:srgbClr val="000000">
                      <a:alpha val="43137"/>
                    </a:srgbClr>
                  </a:outerShdw>
                </a:effectLst>
                <a:latin typeface="Tempus Sans ITC" pitchFamily="82" charset="0"/>
              </a:rPr>
              <a:t> </a:t>
            </a:r>
            <a:br>
              <a:rPr lang="it-IT" sz="2400" b="1" dirty="0" smtClean="0">
                <a:solidFill>
                  <a:schemeClr val="bg1"/>
                </a:solidFill>
                <a:effectLst>
                  <a:outerShdw blurRad="38100" dist="38100" dir="2700000" algn="tl">
                    <a:srgbClr val="000000">
                      <a:alpha val="43137"/>
                    </a:srgbClr>
                  </a:outerShdw>
                </a:effectLst>
                <a:latin typeface="Tempus Sans ITC" pitchFamily="82" charset="0"/>
              </a:rPr>
            </a:br>
            <a:r>
              <a:rPr lang="it-IT" sz="2400" b="1" dirty="0" smtClean="0">
                <a:solidFill>
                  <a:schemeClr val="bg1"/>
                </a:solidFill>
                <a:effectLst>
                  <a:outerShdw blurRad="38100" dist="38100" dir="2700000" algn="tl">
                    <a:srgbClr val="000000">
                      <a:alpha val="43137"/>
                    </a:srgbClr>
                  </a:outerShdw>
                </a:effectLst>
                <a:latin typeface="Tempus Sans ITC" pitchFamily="82" charset="0"/>
              </a:rPr>
              <a:t>Emmaus, </a:t>
            </a:r>
            <a:r>
              <a:rPr lang="en-US" sz="2400" b="1" dirty="0" smtClean="0">
                <a:solidFill>
                  <a:schemeClr val="bg1"/>
                </a:solidFill>
                <a:effectLst>
                  <a:outerShdw blurRad="38100" dist="38100" dir="2700000" algn="tl">
                    <a:srgbClr val="000000">
                      <a:alpha val="43137"/>
                    </a:srgbClr>
                  </a:outerShdw>
                </a:effectLst>
                <a:latin typeface="Tempus Sans ITC" pitchFamily="82" charset="0"/>
              </a:rPr>
              <a:t>Janet Brooks-</a:t>
            </a:r>
            <a:r>
              <a:rPr lang="en-US" sz="2400" b="1" dirty="0" err="1" smtClean="0">
                <a:solidFill>
                  <a:schemeClr val="bg1"/>
                </a:solidFill>
                <a:effectLst>
                  <a:outerShdw blurRad="38100" dist="38100" dir="2700000" algn="tl">
                    <a:srgbClr val="000000">
                      <a:alpha val="43137"/>
                    </a:srgbClr>
                  </a:outerShdw>
                </a:effectLst>
                <a:latin typeface="Tempus Sans ITC" pitchFamily="82" charset="0"/>
              </a:rPr>
              <a:t>Gerloff</a:t>
            </a:r>
            <a:r>
              <a:rPr lang="en-US" sz="2400" b="1" dirty="0" smtClean="0">
                <a:solidFill>
                  <a:schemeClr val="bg1"/>
                </a:solidFill>
                <a:effectLst>
                  <a:outerShdw blurRad="38100" dist="38100" dir="2700000" algn="tl">
                    <a:srgbClr val="000000">
                      <a:alpha val="43137"/>
                    </a:srgbClr>
                  </a:outerShdw>
                </a:effectLst>
                <a:latin typeface="Tempus Sans ITC" pitchFamily="82" charset="0"/>
              </a:rPr>
              <a:t>, 1992, </a:t>
            </a:r>
            <a:r>
              <a:rPr lang="en-US" sz="2400" b="1" dirty="0" err="1" smtClean="0">
                <a:solidFill>
                  <a:schemeClr val="bg1"/>
                </a:solidFill>
                <a:effectLst>
                  <a:outerShdw blurRad="38100" dist="38100" dir="2700000" algn="tl">
                    <a:srgbClr val="000000">
                      <a:alpha val="43137"/>
                    </a:srgbClr>
                  </a:outerShdw>
                </a:effectLst>
                <a:latin typeface="Tempus Sans ITC" pitchFamily="82" charset="0"/>
              </a:rPr>
              <a:t>Kornelimunster</a:t>
            </a:r>
            <a:r>
              <a:rPr lang="en-US" sz="2400" b="1" dirty="0" smtClean="0">
                <a:solidFill>
                  <a:schemeClr val="bg1"/>
                </a:solidFill>
                <a:effectLst>
                  <a:outerShdw blurRad="38100" dist="38100" dir="2700000" algn="tl">
                    <a:srgbClr val="000000">
                      <a:alpha val="43137"/>
                    </a:srgbClr>
                  </a:outerShdw>
                </a:effectLst>
                <a:latin typeface="Tempus Sans ITC" pitchFamily="82" charset="0"/>
              </a:rPr>
              <a:t>, Aachen</a:t>
            </a:r>
            <a:endParaRPr lang="it-IT" sz="2400" b="1" dirty="0">
              <a:solidFill>
                <a:schemeClr val="bg1"/>
              </a:solidFill>
              <a:effectLst>
                <a:outerShdw blurRad="38100" dist="38100" dir="2700000" algn="tl">
                  <a:srgbClr val="000000">
                    <a:alpha val="43137"/>
                  </a:srgbClr>
                </a:outerShdw>
              </a:effectLst>
              <a:latin typeface="Tempus Sans ITC" pitchFamily="82" charset="0"/>
            </a:endParaRPr>
          </a:p>
        </p:txBody>
      </p:sp>
      <p:pic>
        <p:nvPicPr>
          <p:cNvPr id="6" name="Immagine 5" descr="F:\immagini\croce e pasqua\Emmaus_JanetBrooks-Gerloff 1992, Kornelimunster, Aachen.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1158005" y="980729"/>
            <a:ext cx="6827989" cy="4968552"/>
          </a:xfrm>
          <a:prstGeom prst="rect">
            <a:avLst/>
          </a:prstGeom>
          <a:noFill/>
          <a:ln w="9525">
            <a:noFill/>
            <a:miter lim="800000"/>
            <a:headEnd/>
            <a:tailEnd/>
          </a:ln>
        </p:spPr>
      </p:pic>
      <p:sp>
        <p:nvSpPr>
          <p:cNvPr id="3" name="Rettangolo 2"/>
          <p:cNvSpPr/>
          <p:nvPr/>
        </p:nvSpPr>
        <p:spPr>
          <a:xfrm>
            <a:off x="1043608" y="260648"/>
            <a:ext cx="5688632" cy="1138773"/>
          </a:xfrm>
          <a:prstGeom prst="rect">
            <a:avLst/>
          </a:prstGeom>
        </p:spPr>
        <p:txBody>
          <a:bodyPr wrap="square">
            <a:spAutoFit/>
          </a:bodyPr>
          <a:lstStyle/>
          <a:p>
            <a:r>
              <a:rPr lang="it-IT" sz="3200" b="1" dirty="0" smtClean="0">
                <a:solidFill>
                  <a:schemeClr val="bg1"/>
                </a:solidFill>
                <a:effectLst>
                  <a:outerShdw blurRad="38100" dist="38100" dir="2700000" algn="tl">
                    <a:srgbClr val="000000">
                      <a:alpha val="43137"/>
                    </a:srgbClr>
                  </a:outerShdw>
                </a:effectLst>
                <a:latin typeface="Tempus Sans ITC" pitchFamily="82" charset="0"/>
              </a:rPr>
              <a:t>5. IL PELLEGRINAGGIO</a:t>
            </a:r>
            <a:r>
              <a:rPr lang="it-IT" sz="3600" b="1" dirty="0">
                <a:solidFill>
                  <a:schemeClr val="bg1"/>
                </a:solidFill>
                <a:effectLst>
                  <a:outerShdw blurRad="38100" dist="38100" dir="2700000" algn="tl">
                    <a:srgbClr val="000000">
                      <a:alpha val="43137"/>
                    </a:srgbClr>
                  </a:outerShdw>
                </a:effectLst>
                <a:latin typeface="Tempus Sans ITC" pitchFamily="82" charset="0"/>
              </a:rPr>
              <a:t/>
            </a:r>
            <a:br>
              <a:rPr lang="it-IT" sz="3600" b="1" dirty="0">
                <a:solidFill>
                  <a:schemeClr val="bg1"/>
                </a:solidFill>
                <a:effectLst>
                  <a:outerShdw blurRad="38100" dist="38100" dir="2700000" algn="tl">
                    <a:srgbClr val="000000">
                      <a:alpha val="43137"/>
                    </a:srgbClr>
                  </a:outerShdw>
                </a:effectLst>
                <a:latin typeface="Tempus Sans ITC" pitchFamily="82" charset="0"/>
              </a:rPr>
            </a:br>
            <a:r>
              <a:rPr lang="it-IT" b="1" dirty="0">
                <a:solidFill>
                  <a:schemeClr val="bg1"/>
                </a:solidFill>
                <a:effectLst>
                  <a:outerShdw blurRad="38100" dist="38100" dir="2700000" algn="tl">
                    <a:srgbClr val="000000">
                      <a:alpha val="43137"/>
                    </a:srgbClr>
                  </a:outerShdw>
                </a:effectLst>
                <a:latin typeface="Tempus Sans ITC" pitchFamily="82" charset="0"/>
              </a:rPr>
              <a:t/>
            </a:r>
            <a:br>
              <a:rPr lang="it-IT" b="1" dirty="0">
                <a:solidFill>
                  <a:schemeClr val="bg1"/>
                </a:solidFill>
                <a:effectLst>
                  <a:outerShdw blurRad="38100" dist="38100" dir="2700000" algn="tl">
                    <a:srgbClr val="000000">
                      <a:alpha val="43137"/>
                    </a:srgbClr>
                  </a:outerShdw>
                </a:effectLst>
                <a:latin typeface="Tempus Sans ITC" pitchFamily="82" charset="0"/>
              </a:rPr>
            </a:br>
            <a:endParaRPr lang="it-IT" dirty="0"/>
          </a:p>
        </p:txBody>
      </p:sp>
    </p:spTree>
    <p:extLst>
      <p:ext uri="{BB962C8B-B14F-4D97-AF65-F5344CB8AC3E}">
        <p14:creationId xmlns:p14="http://schemas.microsoft.com/office/powerpoint/2010/main" val="3627671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487</TotalTime>
  <Words>370</Words>
  <Application>Microsoft Office PowerPoint</Application>
  <PresentationFormat>Presentazione su schermo (4:3)</PresentationFormat>
  <Paragraphs>26</Paragraphs>
  <Slides>11</Slides>
  <Notes>0</Notes>
  <HiddenSlides>1</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11</vt:i4>
      </vt:variant>
    </vt:vector>
  </HeadingPairs>
  <TitlesOfParts>
    <vt:vector size="16" baseType="lpstr">
      <vt:lpstr>Arial</vt:lpstr>
      <vt:lpstr>Calibri</vt:lpstr>
      <vt:lpstr>Tempus Sans ITC</vt:lpstr>
      <vt:lpstr>Times New Roman</vt:lpstr>
      <vt:lpstr>Tema di Office</vt:lpstr>
      <vt:lpstr>     Primi passi, Vincent Van Gogh, 1890, Metropolitan Museum, New York</vt:lpstr>
      <vt:lpstr>Presentazione standard di PowerPoint</vt:lpstr>
      <vt:lpstr>     </vt:lpstr>
      <vt:lpstr>FAMIGLIA VOLTO DELLA MISERICORDIA DI DIO  Il ritorno del figlio prodigo, Rembrandt Van Run, 1668 ca., Museo dell’Ermitage, San Pietroburgo   Henri Nouwen, presbitero e scrittore olandese di religione cattolica, scomparso nel 1996, nel suo libro L’abbraccio benedicente (1992) racconta di essere rimasto folgorato dalla visione del tutto casuale di un poster raffigurante la celeberrima opera del compatriota Rembrandt, tanto da reputare l’esperienza un momento cruciale della sua conversione. Bastino le sue accorate parole a descrivere la forza dirompente che questo dipinto e il brano evangelico di riferimento hanno avuto in lui: “...quando lo vidi, il mio cuore ebbe un sobbalzo. Dopo il mio lungo, logorante viaggio, il tenero abbraccio tra padre e figlio esprimeva tutto ciò che desideravo in quel momento. Ero veramente il figlio stremato da lunghi viaggi; volevo essere abbracciato; stavo cercando una casa dove sentirmi al sicuro. Il figlio che torna a casa era tutto ciò che ero io e tutto ciò che volevo essere. Per tanto tempo mi ero spostato da un luogo all’altro: a incontrare persone, scongiurare, ammonire e consolare. Adesso desideravo solo riposare al sicuro in un luogo dove provare un senso di appartenenza, un luogo dove potermi sentire a casa...l’abbraccio di Rembrandt è rimasto impresso nella mia anima...mi aveva messo in contatto con qualcosa che rappresenta l’incalzante struggimento dello spirito umano, il desiderio ardente di un ritorno finale, di un inequivocabile senso di sicurezza, di una dimora stabile. Prima della fine dell’anno (lasciata la cattedra alla Harvard University), avevo deciso di fare de L’Arche (comunità per handicappati mentali) la mia nuova casa ”. Nell’opera, alla presenza di tre misteriosi astanti, l’anziano padre, dalla folta barba bianca, è avvolto in un ampio mantello rosso. Con tenerezza, egli poggia le mani sulle spalle del figlio. Quest’ultimo è inginocchiato ai suoi piedi, veste una tunica dorata ed ha la testa rasata. Vi è una profonda intimità tra le due figure, “abbracciate” a loro volta da una luce dirompente. </vt:lpstr>
      <vt:lpstr>      Le sette opere di misericordia corporale, Scuola veneta, 1620 circa, Fondazione Don Cremona, Bassano del Grappa  </vt:lpstr>
      <vt:lpstr>DAR DA MANGIARE E DA BERE  Le sette opere di misericordia corporale, Scuola veneta, 1620 ca., Chiesetta di Santo Spirito presso la “Fondazione Don Cremona”, Bassano del Grappa   Questo originale e quanto mai efficace dipinto fu commissionato con ogni probabilità da una Confraternita ad un pittore a noi ignoto, legato ad un gusto tardomanierista vicino allo stile di Tintoretto e Palma il Giovane, probabilmente appartenente alla cerchia di Pietro Damini. L’opera ci invita ad interrogarci sulla qualità “misericordiosa” della nostra esistenza, in particolare nei confronti dei poveri e dei bisognosi. A tale scopo, la composizione è organizzata su due piani: in altro, vi è la rappresentazione del Giudizio Finale, dominata dalla figura centrale del Figlio dell’Uomo, assiso al centro e recante il giglio e la spada, strumenti rispettivamente di salvezza e di condanna. Nel registro inferiore, entro una loggia semicircolare a sette arcatelle, si svolgono le altrettante azioni legate alle opere di misericordia: seppellire i morti; dar da mangiare agli affamati; dar da bere agli assetati; ospitare i pellegrini; vestire gli ignudi; curare gli ammalati; visitare i carcerati. La cosa straordinaria è che nel dipinto i gesti di misericordia si compiono alternativamente da cristiani a turchi e viceversa, con una grande apertura ecumenica e sempre alla presenza di Cristo stesso, raffigurato con la veste rossa della Passione.   Ebbene, anche il più umile gesto di accoglienza e di fraternità, fatto da credenti o non credenti, senza altra motivazione che la gratuità, costituisce la buona notizia per il mondo e per la storia: “L’avete fatto a me!”. </vt:lpstr>
      <vt:lpstr>      L’ospitalità di Abramo, Marc Chagall, 1966, Nizza, Museo del messaggio biblico</vt:lpstr>
      <vt:lpstr>VISITARE E ALLOGGIARE  L’ospitalità di Abramo, Marc Chagall, 1966, Museo del Messaggio Biblico, Nizza   Fin dalla prima infanzia, l’artista Marc Chagall poté ascoltare la lettura della Bibbia fatta ad alta voce tra le mura di casa, nel ghetto giudaico della sua cittadina natale di Vitebsk, in Bielorussia, secondo la tradizione familiare ebraica “hassidica”. E’ così che i racconti della Storia della Salvezza d’Israele si sono impressi nella memoria di Chagall e l’hanno condotto a proporli ripetutamente nelle sue opere, molte delle quali sono oggi esposte nel Museo di Nizza. Questo dipinto rappresenta una delle diverse interpretazioni che il pittore ci ha lasciato del tema dell’Ospitalità di Abramo, ovvero della visita dei tre angeli alle Querce di Mamre, e costituisce un paradigma del suo originale e inconfondibile stile pittorico. Chagall infatti, come di consueto, ambienta la scena in uno spazio cosmico e fluttuante, senza tempo, in assenza di una qualsiasi prospettiva, dove la forza promana dal disegno e dal colore. In primo piano, i tre angeli, dalle grandi ali, appaiono seduti a tavola, colti di spalle mentre Abramo e Sara offrono loro il pranzo. I tre, con le vesti di colore diverso, sono assorti in una intensa intercomunicazione, riflesso dell’iconografia trinitaria ortodossa che Chagall conosceva bene, si pensi ad esempio all’immagine antica di Rublev. L’atteggiamento di Abramo, in piedi e attento ai suoi ospiti, comunica un senso di disponibilità e di accoglienza prima di tutto nell’intimità del suo cuore. Come sappiamo, in questo loro ospitare, Abramo e Sara danno e ricevono. E’ proprio in questo contesto infatti che il Signore annuncia ai due la nascita del figlio Isacco. In alto a destra, come racchiusa in una bolla di sapone, appare la scena del suo sacrificio, tema strettamente connesso con quello dell’ospitalità. Nel dipinto di Chagall, siamo invitati anche noi a banchettare insieme ai tre stranieri e a prendere parte al grande mistero dell’accoglienza: chi sa accogliere l’Altro con la “A” maiuscola, si dispone ad accogliere l’Altro con la “a” minuscola, in questo caso il figlio, e viceversa. </vt:lpstr>
      <vt:lpstr>       Emmaus, Janet Brooks-Gerloff, 1992, Kornelimunster, Aachen</vt:lpstr>
      <vt:lpstr>IL PELLEGRINAGGIO  Emmaus, Janet Brooks-Gerloff, 1992, Kornelimunster, Aachen   Janet Brooks-Gerloff, artista americana, madre di famiglia, scomparsa nel 2008, interpreta l’episodio dell’incontro dei discepoli di Emmaus con il Risorto (Lc 24, 13-35) in modo davvero straordinario. In un paesaggio desertico sconfinato, dove dominano i toni roventi della sabbia, il cielo appare come una striscia lontana che preannuncia sul fronte destro una fitta pioggia. Due figure in primo piano si stagliano nere sul nulla. Sono colte di spalle, espediente che, se da un lato non ci permette di scorgere i volti e di svelare l’identità di questi viaggiatori, dall’altro ci consente di unirci idealmente al loro cammino, offrendo alla nostra vista il medesimo orizzonte che hanno davanti agli occhi. Il loro errare, da smarrito e incerto si fa accompagnato e sicuro grazie alla presenza discreta del Signore, descritto dall’artista mediante poche pennellate di colore scuro che ne delineano appena la sagoma. Egli c’è e diviene un sostegno per i due, come evoca nel quadro la mano destra del personaggio centrale che è appoggiata sulla sua spalla. Questo riconoscere Gesù fa del viaggio di questi due uomini un’esperienza capace di cambiarli per sempre, di farli diventare  essi stessi dei missionari. Il brano evangelico lucano, come evidenzia questo efficace dipinto, ci invita ad onorare la nostra esistenza ponendoci in cammino, lasciandoci accompagnare dal Signore e divenendo noi stessi degli accompagnatori, proprio come i discepoli di Emmaus. Questo è anche l’atteggiamento di ogni genitore che si pone con delicatezza e amore a fianco ai propri figli, giorno dopo giorno. </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Primi passi, Vincent Van Gogh, 1890, Metropolitan Museum, New York</dc:title>
  <dc:creator>don Antonio</dc:creator>
  <cp:lastModifiedBy>Servizio Informatico, Diocesi di Vittorio Veneto</cp:lastModifiedBy>
  <cp:revision>77</cp:revision>
  <cp:lastPrinted>2015-09-15T16:30:17Z</cp:lastPrinted>
  <dcterms:created xsi:type="dcterms:W3CDTF">2015-03-18T22:50:31Z</dcterms:created>
  <dcterms:modified xsi:type="dcterms:W3CDTF">2015-10-02T08:36:20Z</dcterms:modified>
</cp:coreProperties>
</file>